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4"/>
  </p:notesMasterIdLst>
  <p:handoutMasterIdLst>
    <p:handoutMasterId r:id="rId35"/>
  </p:handoutMasterIdLst>
  <p:sldIdLst>
    <p:sldId id="260" r:id="rId2"/>
    <p:sldId id="449" r:id="rId3"/>
    <p:sldId id="448" r:id="rId4"/>
    <p:sldId id="308" r:id="rId5"/>
    <p:sldId id="445" r:id="rId6"/>
    <p:sldId id="438" r:id="rId7"/>
    <p:sldId id="439" r:id="rId8"/>
    <p:sldId id="436" r:id="rId9"/>
    <p:sldId id="446" r:id="rId10"/>
    <p:sldId id="427" r:id="rId11"/>
    <p:sldId id="415" r:id="rId12"/>
    <p:sldId id="450" r:id="rId13"/>
    <p:sldId id="440" r:id="rId14"/>
    <p:sldId id="441" r:id="rId15"/>
    <p:sldId id="417" r:id="rId16"/>
    <p:sldId id="419" r:id="rId17"/>
    <p:sldId id="418" r:id="rId18"/>
    <p:sldId id="413" r:id="rId19"/>
    <p:sldId id="425" r:id="rId20"/>
    <p:sldId id="430" r:id="rId21"/>
    <p:sldId id="437" r:id="rId22"/>
    <p:sldId id="443" r:id="rId23"/>
    <p:sldId id="429" r:id="rId24"/>
    <p:sldId id="428" r:id="rId25"/>
    <p:sldId id="444" r:id="rId26"/>
    <p:sldId id="431" r:id="rId27"/>
    <p:sldId id="432" r:id="rId28"/>
    <p:sldId id="414" r:id="rId29"/>
    <p:sldId id="433" r:id="rId30"/>
    <p:sldId id="412" r:id="rId31"/>
    <p:sldId id="434" r:id="rId32"/>
    <p:sldId id="408" r:id="rId33"/>
  </p:sldIdLst>
  <p:sldSz cx="9144000" cy="5143500" type="screen16x9"/>
  <p:notesSz cx="6797675" cy="9926638"/>
  <p:defaultTextStyle>
    <a:defPPr>
      <a:defRPr lang="fr-FR"/>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732">
          <p15:clr>
            <a:srgbClr val="A4A3A4"/>
          </p15:clr>
        </p15:guide>
        <p15:guide id="2" orient="horz" pos="923">
          <p15:clr>
            <a:srgbClr val="A4A3A4"/>
          </p15:clr>
        </p15:guide>
        <p15:guide id="3" pos="5531">
          <p15:clr>
            <a:srgbClr val="A4A3A4"/>
          </p15:clr>
        </p15:guide>
        <p15:guide id="4" pos="359">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107E"/>
    <a:srgbClr val="00AEE1"/>
    <a:srgbClr val="00ACF0"/>
    <a:srgbClr val="828282"/>
    <a:srgbClr val="004494"/>
    <a:srgbClr val="00A47F"/>
    <a:srgbClr val="9CC12B"/>
    <a:srgbClr val="F49E00"/>
    <a:srgbClr val="00ACF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84" autoAdjust="0"/>
    <p:restoredTop sz="80947" autoAdjust="0"/>
  </p:normalViewPr>
  <p:slideViewPr>
    <p:cSldViewPr snapToGrid="0" snapToObjects="1">
      <p:cViewPr varScale="1">
        <p:scale>
          <a:sx n="73" d="100"/>
          <a:sy n="73" d="100"/>
        </p:scale>
        <p:origin x="1188" y="36"/>
      </p:cViewPr>
      <p:guideLst>
        <p:guide orient="horz" pos="2732"/>
        <p:guide orient="horz" pos="923"/>
        <p:guide pos="5531"/>
        <p:guide pos="3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330"/>
    </p:cViewPr>
  </p:sorterViewPr>
  <p:notesViewPr>
    <p:cSldViewPr snapToGrid="0" snapToObjects="1">
      <p:cViewPr>
        <p:scale>
          <a:sx n="81" d="100"/>
          <a:sy n="81" d="100"/>
        </p:scale>
        <p:origin x="-3168"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33F70B3-0D86-4F8A-9688-4CDB91041726}" type="datetime1">
              <a:rPr lang="fr-FR"/>
              <a:pPr>
                <a:defRPr/>
              </a:pPr>
              <a:t>09/05/2019</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579E7A4-B5A7-42D8-AFC6-EFED0DA3B7AD}" type="slidenum">
              <a:rPr lang="fr-FR"/>
              <a:pPr>
                <a:defRPr/>
              </a:pPr>
              <a:t>‹N°›</a:t>
            </a:fld>
            <a:endParaRPr lang="fr-FR"/>
          </a:p>
        </p:txBody>
      </p:sp>
    </p:spTree>
    <p:extLst>
      <p:ext uri="{BB962C8B-B14F-4D97-AF65-F5344CB8AC3E}">
        <p14:creationId xmlns:p14="http://schemas.microsoft.com/office/powerpoint/2010/main" val="205724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B462D4A-13FE-4115-9104-3B3B6C04205F}" type="datetime1">
              <a:rPr lang="fr-FR"/>
              <a:pPr>
                <a:defRPr/>
              </a:pPr>
              <a:t>09/05/2019</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8B117A2-454A-458A-A019-6F2C1861B6D8}" type="slidenum">
              <a:rPr lang="fr-FR"/>
              <a:pPr>
                <a:defRPr/>
              </a:pPr>
              <a:t>‹N°›</a:t>
            </a:fld>
            <a:endParaRPr lang="fr-FR"/>
          </a:p>
        </p:txBody>
      </p:sp>
    </p:spTree>
    <p:extLst>
      <p:ext uri="{BB962C8B-B14F-4D97-AF65-F5344CB8AC3E}">
        <p14:creationId xmlns:p14="http://schemas.microsoft.com/office/powerpoint/2010/main" val="283467276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legifrance.gouv.fr/affichCode.do;jsessionid=667D89B1D3F7285F9E9DE700252B663B.tplgfr29s_2?idSectionTA=LEGISCTA000006149845&amp;cidTexte=LEGITEXT000006070719&amp;dateTexte=20190226"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fr.scribd.com/document/132317236/RATP-13-01-31-Guide-Laicite-et-neutralite-dans-lentreprise-chart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fr.scribd.com/document/366584070/De-cision-du-TGI-Nanterre"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lepetitjuriste.fr/bail-commercial-epicerie-halal-nest-commerce-dalimentation-generale/"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a:t>
            </a:fld>
            <a:endParaRPr lang="fr-FR"/>
          </a:p>
        </p:txBody>
      </p:sp>
    </p:spTree>
    <p:extLst>
      <p:ext uri="{BB962C8B-B14F-4D97-AF65-F5344CB8AC3E}">
        <p14:creationId xmlns:p14="http://schemas.microsoft.com/office/powerpoint/2010/main" val="4177697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54E3F1D-542D-437B-8A06-9CF2D9A15F7E}" type="slidenum">
              <a:rPr lang="fr-FR" smtClean="0"/>
              <a:t>10</a:t>
            </a:fld>
            <a:endParaRPr lang="fr-FR"/>
          </a:p>
        </p:txBody>
      </p:sp>
    </p:spTree>
    <p:extLst>
      <p:ext uri="{BB962C8B-B14F-4D97-AF65-F5344CB8AC3E}">
        <p14:creationId xmlns:p14="http://schemas.microsoft.com/office/powerpoint/2010/main" val="1785479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 radicalisation violente n’est pas</a:t>
            </a:r>
            <a:r>
              <a:rPr lang="fr-FR" baseline="0" dirty="0"/>
              <a:t> un phénomène nouveau (assassinat du Préfet Claude </a:t>
            </a:r>
            <a:r>
              <a:rPr lang="fr-FR" baseline="0" dirty="0" err="1"/>
              <a:t>Erignac</a:t>
            </a:r>
            <a:r>
              <a:rPr lang="fr-FR" baseline="0" dirty="0"/>
              <a:t> en 1998, Action directe…) mais ce qui est nouveau, c’est la radicalisation djihadiste touchant la jeunesse de notre pays.</a:t>
            </a:r>
          </a:p>
          <a:p>
            <a:r>
              <a:rPr lang="fr-FR" baseline="0" dirty="0"/>
              <a:t>2014 : premier Plan d’action contre la radicalisation et le terrorisme</a:t>
            </a: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11</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Cet exercice vise à clarifier les termes entendus ou lus dans les médias menant</a:t>
            </a:r>
            <a:r>
              <a:rPr lang="fr-FR" baseline="0" dirty="0"/>
              <a:t> parfois à des confusions.</a:t>
            </a:r>
          </a:p>
          <a:p>
            <a:r>
              <a:rPr lang="fr-FR" baseline="0" dirty="0"/>
              <a:t>Diapositives au choix du formateur :</a:t>
            </a:r>
          </a:p>
          <a:p>
            <a:r>
              <a:rPr lang="fr-FR" baseline="0" dirty="0"/>
              <a:t>Le formateur est invité à choisir de faire deviner les définitions aux stagiaires via cette diapositive ou d’utiliser la diapositive suivante pour soumettre directement les définitions aux stagiaires afin qu’ils les relient aux bons termes.</a:t>
            </a: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12</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Cet exercice vise à clarifier les termes entendus ou lus dans les médias menant</a:t>
            </a:r>
            <a:r>
              <a:rPr lang="fr-FR" baseline="0" dirty="0"/>
              <a:t> parfois à des confusions.</a:t>
            </a:r>
          </a:p>
          <a:p>
            <a:r>
              <a:rPr lang="fr-FR" baseline="0" dirty="0"/>
              <a:t>Diapositives au choix du formateur :</a:t>
            </a:r>
          </a:p>
          <a:p>
            <a:r>
              <a:rPr lang="fr-FR" dirty="0"/>
              <a:t>Le formateur est invité à choisir de soumettre directement les définitions aux stagiaires afin qu’ils les relient aux bons termes via cette diapositive ou de faire deviner les définitions aux stagiaires via la diapositive précédente.</a:t>
            </a:r>
          </a:p>
          <a:p>
            <a:pPr lvl="0"/>
            <a:r>
              <a:rPr lang="fr-FR" dirty="0"/>
              <a:t>Source de ces définitions : Ministère de l’Intérieur et Mission interministérielle de vigilance et de lutte contre les dérives sectaires (MIVILUDES)</a:t>
            </a: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13</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 plan national du Gouvernement</a:t>
            </a:r>
            <a:r>
              <a:rPr lang="fr-FR" baseline="0" dirty="0"/>
              <a:t> pour la prévention de la radicalisation « prévenir pour protéger » ne définit pas la radicalisation. </a:t>
            </a:r>
          </a:p>
          <a:p>
            <a:r>
              <a:rPr lang="fr-FR" baseline="0" dirty="0"/>
              <a:t>Toutefois, le Secrétariat général du Comité interministériel de la prévention de la délinquance et de la radicalisation s’appuie sur la définition de F. </a:t>
            </a:r>
            <a:r>
              <a:rPr lang="fr-FR" baseline="0" dirty="0" err="1"/>
              <a:t>Khosrokhavar</a:t>
            </a:r>
            <a:r>
              <a:rPr lang="fr-FR" baseline="0" dirty="0"/>
              <a:t>. </a:t>
            </a:r>
          </a:p>
          <a:p>
            <a:endParaRPr lang="fr-FR" baseline="0" dirty="0"/>
          </a:p>
          <a:p>
            <a:r>
              <a:rPr lang="fr-FR" baseline="0" dirty="0"/>
              <a:t>Les formateurs sont invités à souligner les facteurs communs aux deux définitions :</a:t>
            </a:r>
          </a:p>
          <a:p>
            <a:pPr marL="171450" indent="-171450">
              <a:buFontTx/>
              <a:buChar char="-"/>
            </a:pPr>
            <a:r>
              <a:rPr lang="fr-FR" baseline="0" dirty="0"/>
              <a:t>« processus » : démarche évolutive, par étapes</a:t>
            </a:r>
          </a:p>
          <a:p>
            <a:pPr marL="171450" indent="-171450">
              <a:buFontTx/>
              <a:buChar char="-"/>
            </a:pPr>
            <a:r>
              <a:rPr lang="fr-FR" baseline="0" dirty="0"/>
              <a:t>Forme violente d’action</a:t>
            </a:r>
          </a:p>
          <a:p>
            <a:pPr marL="171450" indent="-171450">
              <a:buFontTx/>
              <a:buChar char="-"/>
            </a:pPr>
            <a:r>
              <a:rPr lang="fr-FR" baseline="0" dirty="0"/>
              <a:t>Idéologie extrémiste</a:t>
            </a:r>
          </a:p>
          <a:p>
            <a:pPr marL="171450" indent="-171450">
              <a:buFontTx/>
              <a:buChar char="-"/>
            </a:pPr>
            <a:r>
              <a:rPr lang="fr-FR" baseline="0" dirty="0"/>
              <a:t>À contenu politique, social, religieux, économique…. Exemple de radicalisation non-religieuse : attaques de boucheries par des mouvements </a:t>
            </a:r>
            <a:r>
              <a:rPr lang="fr-FR" baseline="0" dirty="0" err="1"/>
              <a:t>vegan</a:t>
            </a:r>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14</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Source de cette définition : Ministère de l’Intérieur</a:t>
            </a:r>
            <a:endParaRPr lang="fr-FR" baseline="0" dirty="0"/>
          </a:p>
          <a:p>
            <a:endParaRPr lang="fr-FR" dirty="0"/>
          </a:p>
          <a:p>
            <a:r>
              <a:rPr lang="fr-FR" dirty="0"/>
              <a:t>Les articles 421-1 et suivants du Code pénal définissent les actes de terrorisme : </a:t>
            </a:r>
          </a:p>
          <a:p>
            <a:r>
              <a:rPr lang="fr-FR" dirty="0">
                <a:solidFill>
                  <a:srgbClr val="93107E"/>
                </a:solidFill>
                <a:hlinkClick r:id="rId3"/>
              </a:rPr>
              <a:t>https://www.legifrance.gouv.fr/affichCode.do;jsessionid=667D89B1D3F7285F9E9DE700252B663B.tplgfr29s_2?idSectionTA=LEGISCTA000006149845&amp;cidTexte=LEGITEXT000006070719&amp;dateTexte=20190226</a:t>
            </a:r>
            <a:endParaRPr lang="fr-FR" dirty="0">
              <a:solidFill>
                <a:srgbClr val="93107E"/>
              </a:solidFill>
            </a:endParaRPr>
          </a:p>
          <a:p>
            <a:endParaRPr lang="fr-FR" dirty="0">
              <a:solidFill>
                <a:srgbClr val="93107E"/>
              </a:solidFill>
            </a:endParaRPr>
          </a:p>
          <a:p>
            <a:r>
              <a:rPr lang="fr-FR" dirty="0"/>
              <a:t>Le terrorisme n’est pas l’apanage du </a:t>
            </a:r>
            <a:r>
              <a:rPr lang="fr-FR" dirty="0" err="1"/>
              <a:t>djihadisme</a:t>
            </a:r>
            <a:r>
              <a:rPr lang="fr-FR" dirty="0"/>
              <a:t> et</a:t>
            </a:r>
            <a:r>
              <a:rPr lang="fr-FR" baseline="0" dirty="0"/>
              <a:t> </a:t>
            </a:r>
            <a:r>
              <a:rPr lang="fr-FR" dirty="0"/>
              <a:t>dans l’histoire récente on peut mentionner : les terrorismes d’extrême droite (</a:t>
            </a:r>
            <a:r>
              <a:rPr lang="fr-FR" dirty="0" err="1"/>
              <a:t>Breivik</a:t>
            </a:r>
            <a:r>
              <a:rPr lang="fr-FR" dirty="0"/>
              <a:t> en Norvège) ou racistes (aux Etats-Unis) ; d’extrême gauche (Brigades rouges en Italie, Action directe en France) ; ethniques (Tamoul au Sri Lanka) ; régionaux (FLNC, ETA, IRA en Irlande).</a:t>
            </a: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15</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Source de cette définition : Ministère de l’Intérieur</a:t>
            </a:r>
          </a:p>
          <a:p>
            <a:r>
              <a:rPr lang="fr-FR" dirty="0"/>
              <a:t>Exemples de fondamentalismes religieux :</a:t>
            </a:r>
          </a:p>
          <a:p>
            <a:pPr marL="171450" indent="-171450">
              <a:buFontTx/>
              <a:buChar char="-"/>
            </a:pPr>
            <a:r>
              <a:rPr lang="fr-FR" dirty="0"/>
              <a:t>L’Inquisition en Europe</a:t>
            </a:r>
            <a:endParaRPr lang="fr-FR" baseline="0" dirty="0"/>
          </a:p>
          <a:p>
            <a:pPr marL="171450" indent="-171450">
              <a:buFontTx/>
              <a:buChar char="-"/>
            </a:pPr>
            <a:r>
              <a:rPr lang="fr-FR" baseline="0" dirty="0"/>
              <a:t>Opus Dei</a:t>
            </a:r>
          </a:p>
          <a:p>
            <a:pPr marL="171450" indent="-171450">
              <a:buFontTx/>
              <a:buChar char="-"/>
            </a:pPr>
            <a:r>
              <a:rPr lang="fr-FR" baseline="0" dirty="0"/>
              <a:t>Salafisme djihadiste :</a:t>
            </a:r>
          </a:p>
          <a:p>
            <a:pPr marL="0" indent="0">
              <a:buFontTx/>
              <a:buNone/>
            </a:pPr>
            <a:r>
              <a:rPr lang="fr-FR" baseline="0" dirty="0"/>
              <a:t>Le salafisme est le courant fondamentaliste de l’islam le plus présent en France. Les salafistes revendiquent la suprématie de la loi divine sur les lois nationales. Globalement, le salafisme est aujourd’hui divisé en trois principaux courants : le salafisme quiétiste (non participation à la vie sociale et politique), le salafisme politique (militantisme politico-religieux) et le salafisme djihadiste (guerrier). Seul ce dernier courant prône la violence comme modalité d’action.</a:t>
            </a: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16</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Source de cette définition : MIVILUDES</a:t>
            </a:r>
          </a:p>
          <a:p>
            <a:pPr>
              <a:spcBef>
                <a:spcPts val="0"/>
              </a:spcBef>
            </a:pPr>
            <a:endParaRPr lang="fr-FR" dirty="0">
              <a:solidFill>
                <a:schemeClr val="bg1">
                  <a:lumMod val="10000"/>
                </a:schemeClr>
              </a:solidFill>
            </a:endParaRPr>
          </a:p>
          <a:p>
            <a:pPr>
              <a:spcBef>
                <a:spcPts val="0"/>
              </a:spcBef>
            </a:pPr>
            <a:r>
              <a:rPr lang="fr-FR" dirty="0">
                <a:solidFill>
                  <a:schemeClr val="bg1">
                    <a:lumMod val="10000"/>
                  </a:schemeClr>
                </a:solidFill>
              </a:rPr>
              <a:t>« Religion » et « secte » ne sont pas définies par le droit français car l’Etat se limite à sanctionner toute pratique contraire</a:t>
            </a:r>
            <a:r>
              <a:rPr lang="fr-FR" baseline="0" dirty="0">
                <a:solidFill>
                  <a:schemeClr val="bg1">
                    <a:lumMod val="10000"/>
                  </a:schemeClr>
                </a:solidFill>
              </a:rPr>
              <a:t> au droit et non à reconnaître certaines religions au détriment d’autres.</a:t>
            </a:r>
            <a:endParaRPr lang="fr-FR" dirty="0">
              <a:solidFill>
                <a:schemeClr val="bg1">
                  <a:lumMod val="10000"/>
                </a:schemeClr>
              </a:solidFill>
            </a:endParaRPr>
          </a:p>
          <a:p>
            <a:pPr>
              <a:spcBef>
                <a:spcPts val="0"/>
              </a:spcBef>
            </a:pPr>
            <a:endParaRPr lang="fr-FR" dirty="0"/>
          </a:p>
          <a:p>
            <a:pPr>
              <a:spcBef>
                <a:spcPts val="0"/>
              </a:spcBef>
            </a:pPr>
            <a:r>
              <a:rPr lang="fr-FR" dirty="0"/>
              <a:t>Il existe</a:t>
            </a:r>
            <a:r>
              <a:rPr lang="fr-FR" baseline="0" dirty="0"/>
              <a:t> des </a:t>
            </a:r>
            <a:r>
              <a:rPr lang="fr-FR" b="1" baseline="0" dirty="0"/>
              <a:t>similitudes </a:t>
            </a:r>
            <a:r>
              <a:rPr lang="fr-FR" baseline="0" dirty="0"/>
              <a:t>entre radicalisation et dérives sectaires </a:t>
            </a:r>
            <a:r>
              <a:rPr lang="fr-FR" dirty="0"/>
              <a:t>: </a:t>
            </a:r>
          </a:p>
          <a:p>
            <a:pPr>
              <a:spcBef>
                <a:spcPts val="0"/>
              </a:spcBef>
            </a:pPr>
            <a:r>
              <a:rPr lang="fr-FR" dirty="0"/>
              <a:t>- l’adhésion à un corpus de croyances « extrêmes »</a:t>
            </a:r>
          </a:p>
          <a:p>
            <a:pPr>
              <a:spcBef>
                <a:spcPts val="0"/>
              </a:spcBef>
            </a:pPr>
            <a:r>
              <a:rPr lang="fr-FR" dirty="0"/>
              <a:t>- leur rôle pivot dans la constitution du groupe, dans la motivation de l’individu et la légitimation de son action (contrairement à d’autres processus d’engagement dans la violence) </a:t>
            </a:r>
          </a:p>
          <a:p>
            <a:pPr>
              <a:spcBef>
                <a:spcPts val="0"/>
              </a:spcBef>
            </a:pPr>
            <a:r>
              <a:rPr lang="fr-FR" dirty="0"/>
              <a:t>- le caractère de ces croyances.</a:t>
            </a:r>
          </a:p>
          <a:p>
            <a:pPr>
              <a:spcBef>
                <a:spcPts val="0"/>
              </a:spcBef>
            </a:pPr>
            <a:endParaRPr lang="fr-FR" dirty="0"/>
          </a:p>
          <a:p>
            <a:pPr>
              <a:spcBef>
                <a:spcPts val="0"/>
              </a:spcBef>
            </a:pPr>
            <a:r>
              <a:rPr lang="fr-FR" dirty="0"/>
              <a:t>Toutefois deux éléments différencient la radicalisation des dérives sectaires :</a:t>
            </a:r>
          </a:p>
          <a:p>
            <a:pPr>
              <a:spcBef>
                <a:spcPts val="0"/>
              </a:spcBef>
            </a:pPr>
            <a:r>
              <a:rPr lang="fr-FR" dirty="0"/>
              <a:t>-</a:t>
            </a:r>
            <a:r>
              <a:rPr lang="fr-FR" baseline="0" dirty="0"/>
              <a:t> L</a:t>
            </a:r>
            <a:r>
              <a:rPr lang="fr-FR" dirty="0"/>
              <a:t>a lutte contre les dérives sectaires vise à protéger les individus contre l’emprise mentale qui correspond à un état de dépendance caractérisé par la perte du libre arbitre. Or, d’après les observations de l’UCLAT, dans une majorité de cas, l’engagement dans la radicalisation djihadiste est conscient et volontaire.</a:t>
            </a:r>
          </a:p>
          <a:p>
            <a:pPr>
              <a:spcBef>
                <a:spcPts val="0"/>
              </a:spcBef>
            </a:pPr>
            <a:r>
              <a:rPr lang="fr-FR" dirty="0"/>
              <a:t>- Le rapport à la violence : assez rare dans les mouvements sectaires. </a:t>
            </a:r>
          </a:p>
          <a:p>
            <a:pPr>
              <a:spcBef>
                <a:spcPts val="0"/>
              </a:spcBef>
            </a:pPr>
            <a:endParaRPr lang="fr-FR" dirty="0"/>
          </a:p>
          <a:p>
            <a:pPr>
              <a:spcBef>
                <a:spcPts val="0"/>
              </a:spcBef>
            </a:pPr>
            <a:r>
              <a:rPr lang="fr-FR" dirty="0"/>
              <a:t>De plus, même si le problème reste entier quant au statut des mineurs, la société peut difficilement reconnaître le statut de « victimes » à des personnes responsables de leurs actes qui s’engagent dans la violence ou qui recrutent des combattants, alors qu’il y a une reconnaissance du statut de « victimes » dans des cas de dérives sectaires.</a:t>
            </a:r>
          </a:p>
          <a:p>
            <a:pPr>
              <a:spcBef>
                <a:spcPts val="0"/>
              </a:spcBef>
            </a:pP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17</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54E3F1D-542D-437B-8A06-9CF2D9A15F7E}" type="slidenum">
              <a:rPr lang="fr-FR" smtClean="0"/>
              <a:t>18</a:t>
            </a:fld>
            <a:endParaRPr lang="fr-FR"/>
          </a:p>
        </p:txBody>
      </p:sp>
    </p:spTree>
    <p:extLst>
      <p:ext uri="{BB962C8B-B14F-4D97-AF65-F5344CB8AC3E}">
        <p14:creationId xmlns:p14="http://schemas.microsoft.com/office/powerpoint/2010/main" val="1785479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19</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solidFill>
                  <a:prstClr val="black"/>
                </a:solidFill>
              </a:rPr>
              <a:pPr>
                <a:defRPr/>
              </a:pPr>
              <a:t>2</a:t>
            </a:fld>
            <a:endParaRPr lang="fr-FR">
              <a:solidFill>
                <a:prstClr val="black"/>
              </a:solidFill>
            </a:endParaRPr>
          </a:p>
        </p:txBody>
      </p:sp>
    </p:spTree>
    <p:extLst>
      <p:ext uri="{BB962C8B-B14F-4D97-AF65-F5344CB8AC3E}">
        <p14:creationId xmlns:p14="http://schemas.microsoft.com/office/powerpoint/2010/main" val="24205535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Source de ces données : Secrétariat général du Comité interministériel de prévention de la délinquance et de la radicalisation (SG-CIPDR)</a:t>
            </a: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20</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Une grille d’indicateurs de basculement existe. Elle est présentée en formation dédiée à la prévention de la radicalisation.</a:t>
            </a: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21</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22</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  Plus de la moitié des signalements sont le fait des familles ». Source : Unité de coordination et de lutte anti terroriste (UCLAT).</a:t>
            </a: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23</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dirty="0"/>
              <a:t>«  92% des signalements ne font pas l’objet d’une inscription au FSPRT.» Source : Unité de coordination et de lutte anti terroriste (UCLAT).</a:t>
            </a:r>
          </a:p>
          <a:p>
            <a:pPr lvl="0"/>
            <a:endParaRPr lang="fr-FR" dirty="0"/>
          </a:p>
          <a:p>
            <a:pPr lvl="0"/>
            <a:r>
              <a:rPr lang="fr-FR" b="1" dirty="0"/>
              <a:t>Distinction entre fiche S et FSPRT : </a:t>
            </a:r>
          </a:p>
          <a:p>
            <a:pPr lvl="0"/>
            <a:r>
              <a:rPr lang="fr-FR" dirty="0"/>
              <a:t>La fiche S (pour « Sûreté de l’Etat » ) est une fiche signalétique qui fait partie du fichier des personnes recherchées. C’est un outil de renseignement mis à la disposition des forces de l’ordre et des autorités judiciaires. Elle permet de retracer les déplacements des personnes présentant un risque potentiel pour l’ordre public. </a:t>
            </a:r>
          </a:p>
          <a:p>
            <a:pPr lvl="0"/>
            <a:r>
              <a:rPr lang="fr-FR" dirty="0"/>
              <a:t>Le FSPRT est le fichier des traitements des signalements pour la prévention de la radicalisation à caractère terroriste, il recense les personnes suivies pour radicalisation violente ou en voie de radicalisation.</a:t>
            </a: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24</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r>
              <a:rPr lang="fr-FR" dirty="0"/>
              <a:t>Tous les signalements pour radicalisation potentielle, quel que soit le canal utilisé, sont transmis au préfet de département, représentant de l’État, qui réunit un groupe d’évaluation départemental (GED) en vue d’évaluer la pertinence du signalement et, le cas échéant, de décider des mesures à prendre. Une information pour certaines situations peut être transmise aux services de renseignement</a:t>
            </a:r>
            <a:endParaRPr lang="fr-FR" noProof="0" dirty="0"/>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endParaRPr lang="fr-FR" noProof="0" dirty="0"/>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r>
              <a:rPr kumimoji="0" lang="fr-FR" sz="1200" b="0" i="0" u="none" strike="noStrike" kern="1200" cap="none" spc="0" normalizeH="0" baseline="0" noProof="0" dirty="0">
                <a:ln>
                  <a:noFill/>
                </a:ln>
                <a:effectLst/>
                <a:uLnTx/>
                <a:uFillTx/>
                <a:latin typeface="+mn-lt"/>
                <a:ea typeface="ＭＳ Ｐゴシック" charset="0"/>
                <a:cs typeface="Arial"/>
              </a:rPr>
              <a:t>Dès réception des informations transmises par la plateforme téléphonique, le Préfet en avise le Procureur de la République et organise la réponse publique autour de deux instances :</a:t>
            </a:r>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endParaRPr kumimoji="0" lang="fr-FR" sz="1200" b="1" i="0" u="none" strike="noStrike" kern="1200" cap="none" spc="0" normalizeH="0" baseline="0" noProof="0" dirty="0">
              <a:ln>
                <a:noFill/>
              </a:ln>
              <a:solidFill>
                <a:srgbClr val="00AEE1"/>
              </a:solidFill>
              <a:effectLst/>
              <a:uLnTx/>
              <a:uFillTx/>
              <a:latin typeface="+mn-lt"/>
              <a:ea typeface="ＭＳ Ｐゴシック" charset="0"/>
              <a:cs typeface="Arial"/>
            </a:endParaRPr>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r>
              <a:rPr kumimoji="0" lang="fr-FR" sz="1200" b="1" i="0" u="none" strike="noStrike" kern="1200" cap="none" spc="0" normalizeH="0" baseline="0" noProof="0" dirty="0">
                <a:ln>
                  <a:noFill/>
                </a:ln>
                <a:solidFill>
                  <a:srgbClr val="00AEE1"/>
                </a:solidFill>
                <a:effectLst/>
                <a:uLnTx/>
                <a:uFillTx/>
                <a:latin typeface="+mn-lt"/>
                <a:ea typeface="ＭＳ Ｐゴシック" charset="0"/>
                <a:cs typeface="Arial"/>
              </a:rPr>
              <a:t>Le groupe d’évaluation départemental (GED)</a:t>
            </a:r>
          </a:p>
          <a:p>
            <a:pPr marL="285750" marR="0" lvl="0" indent="-285750" algn="l" defTabSz="457200" rtl="0" eaLnBrk="0" fontAlgn="base" latinLnBrk="0" hangingPunct="0">
              <a:lnSpc>
                <a:spcPct val="100000"/>
              </a:lnSpc>
              <a:spcBef>
                <a:spcPts val="0"/>
              </a:spcBef>
              <a:spcAft>
                <a:spcPts val="0"/>
              </a:spcAft>
              <a:buClrTx/>
              <a:buSzTx/>
              <a:buFont typeface="Wingdings" panose="05000000000000000000" pitchFamily="2" charset="2"/>
              <a:buChar char="§"/>
              <a:tabLst/>
              <a:defRPr/>
            </a:pPr>
            <a:r>
              <a:rPr kumimoji="0" lang="fr-FR" sz="1200" b="0" i="0" u="none" strike="noStrike" kern="1200" cap="none" spc="0" normalizeH="0" baseline="0" noProof="0" dirty="0">
                <a:ln>
                  <a:noFill/>
                </a:ln>
                <a:effectLst/>
                <a:uLnTx/>
                <a:uFillTx/>
                <a:latin typeface="+mn-lt"/>
                <a:ea typeface="ＭＳ Ｐゴシック" charset="0"/>
                <a:cs typeface="Arial"/>
              </a:rPr>
              <a:t>composition : responsables départementaux de la sécurité intérieure, de la police nationale et de la gendarmerie, administration pénitentiaire </a:t>
            </a:r>
          </a:p>
          <a:p>
            <a:pPr marL="285750" marR="0" lvl="0" indent="-285750" algn="l" defTabSz="457200" rtl="0" eaLnBrk="0" fontAlgn="base" latinLnBrk="0" hangingPunct="0">
              <a:lnSpc>
                <a:spcPct val="100000"/>
              </a:lnSpc>
              <a:spcBef>
                <a:spcPts val="0"/>
              </a:spcBef>
              <a:spcAft>
                <a:spcPts val="0"/>
              </a:spcAft>
              <a:buClrTx/>
              <a:buSzTx/>
              <a:buFont typeface="Wingdings" panose="05000000000000000000" pitchFamily="2" charset="2"/>
              <a:buChar char="§"/>
              <a:tabLst/>
              <a:defRPr/>
            </a:pPr>
            <a:r>
              <a:rPr kumimoji="0" lang="fr-FR" sz="1200" b="0" i="0" u="none" strike="noStrike" kern="1200" cap="none" spc="0" normalizeH="0" baseline="0" noProof="0" dirty="0">
                <a:ln>
                  <a:noFill/>
                </a:ln>
                <a:effectLst/>
                <a:uLnTx/>
                <a:uFillTx/>
                <a:latin typeface="+mn-lt"/>
                <a:ea typeface="ＭＳ Ｐゴシック" charset="0"/>
                <a:cs typeface="Arial"/>
              </a:rPr>
              <a:t>mission : analyser les situations et apprécier l’opportunité d’une prise en charge sociale.</a:t>
            </a:r>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endParaRPr kumimoji="0" lang="fr-FR" sz="1200" b="1" i="0" u="none" strike="noStrike" kern="1200" cap="none" spc="0" normalizeH="0" baseline="0" noProof="0" dirty="0">
              <a:ln>
                <a:noFill/>
              </a:ln>
              <a:solidFill>
                <a:srgbClr val="00AEE1"/>
              </a:solidFill>
              <a:effectLst/>
              <a:uLnTx/>
              <a:uFillTx/>
              <a:latin typeface="+mn-lt"/>
              <a:ea typeface="ＭＳ Ｐゴシック" charset="0"/>
              <a:cs typeface="Arial"/>
            </a:endParaRPr>
          </a:p>
          <a:p>
            <a:pPr marL="0" marR="0" lvl="0" indent="0" algn="l" defTabSz="457200" rtl="0" eaLnBrk="0" fontAlgn="base" latinLnBrk="0" hangingPunct="0">
              <a:lnSpc>
                <a:spcPct val="100000"/>
              </a:lnSpc>
              <a:spcBef>
                <a:spcPts val="0"/>
              </a:spcBef>
              <a:spcAft>
                <a:spcPts val="0"/>
              </a:spcAft>
              <a:buClrTx/>
              <a:buSzTx/>
              <a:buFont typeface="Arial" pitchFamily="34" charset="0"/>
              <a:buNone/>
              <a:tabLst/>
              <a:defRPr/>
            </a:pPr>
            <a:r>
              <a:rPr kumimoji="0" lang="fr-FR" sz="1200" b="1" i="0" u="none" strike="noStrike" kern="1200" cap="none" spc="0" normalizeH="0" baseline="0" noProof="0" dirty="0">
                <a:ln>
                  <a:noFill/>
                </a:ln>
                <a:solidFill>
                  <a:srgbClr val="00AEE1"/>
                </a:solidFill>
                <a:effectLst/>
                <a:uLnTx/>
                <a:uFillTx/>
                <a:latin typeface="+mn-lt"/>
                <a:ea typeface="ＭＳ Ｐゴシック" charset="0"/>
                <a:cs typeface="Arial"/>
              </a:rPr>
              <a:t>La cellule de prévention de la radicalisation et d’accompagnement des familles (CPRAF)</a:t>
            </a:r>
          </a:p>
          <a:p>
            <a:pPr marL="285750" marR="0" lvl="0" indent="-285750" algn="l" defTabSz="457200" rtl="0" eaLnBrk="0" fontAlgn="base" latinLnBrk="0" hangingPunct="0">
              <a:lnSpc>
                <a:spcPct val="100000"/>
              </a:lnSpc>
              <a:spcBef>
                <a:spcPts val="0"/>
              </a:spcBef>
              <a:spcAft>
                <a:spcPts val="0"/>
              </a:spcAft>
              <a:buClrTx/>
              <a:buSzTx/>
              <a:buFont typeface="Wingdings" panose="05000000000000000000" pitchFamily="2" charset="2"/>
              <a:buChar char="§"/>
              <a:tabLst/>
              <a:defRPr/>
            </a:pPr>
            <a:r>
              <a:rPr kumimoji="0" lang="fr-FR" sz="1200" b="0" i="0" u="none" strike="noStrike" kern="1200" cap="none" spc="0" normalizeH="0" baseline="0" noProof="0" dirty="0">
                <a:ln>
                  <a:noFill/>
                </a:ln>
                <a:effectLst/>
                <a:uLnTx/>
                <a:uFillTx/>
                <a:latin typeface="+mn-lt"/>
                <a:ea typeface="ＭＳ Ｐゴシック" charset="0"/>
                <a:cs typeface="Arial"/>
              </a:rPr>
              <a:t>composition : police, gendarmerie, éducation nationale, protection judiciaire de la jeunesse, service pénitentiaire d’insertion et de probation, Pôle emploi, mission locale, mairie concernée, services sociaux du conseil départemental, réseau associatif.</a:t>
            </a:r>
          </a:p>
          <a:p>
            <a:pPr marL="285750" marR="0" lvl="0" indent="-285750" algn="l" defTabSz="457200" rtl="0" eaLnBrk="0" fontAlgn="base" latinLnBrk="0" hangingPunct="0">
              <a:lnSpc>
                <a:spcPct val="100000"/>
              </a:lnSpc>
              <a:spcBef>
                <a:spcPts val="0"/>
              </a:spcBef>
              <a:spcAft>
                <a:spcPts val="0"/>
              </a:spcAft>
              <a:buClrTx/>
              <a:buSzTx/>
              <a:buFont typeface="Wingdings" panose="05000000000000000000" pitchFamily="2" charset="2"/>
              <a:buChar char="§"/>
              <a:tabLst/>
              <a:defRPr/>
            </a:pPr>
            <a:r>
              <a:rPr kumimoji="0" lang="fr-FR" sz="1200" b="0" i="0" u="none" strike="noStrike" kern="1200" cap="none" spc="0" normalizeH="0" baseline="0" noProof="0" dirty="0">
                <a:ln>
                  <a:noFill/>
                </a:ln>
                <a:effectLst/>
                <a:uLnTx/>
                <a:uFillTx/>
                <a:latin typeface="+mn-lt"/>
                <a:ea typeface="ＭＳ Ｐゴシック" charset="0"/>
                <a:cs typeface="Arial"/>
              </a:rPr>
              <a:t>mission : assurer le soutien aux familles et engager la prise en charge des personnes radicalisées ou en voie de radicalisation</a:t>
            </a:r>
          </a:p>
          <a:p>
            <a:endParaRPr lang="fr-FR" sz="1200" dirty="0">
              <a:latin typeface="+mn-lt"/>
            </a:endParaRP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25</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100" b="1" dirty="0"/>
              <a:t>Les actions d’accompagnement :</a:t>
            </a:r>
            <a:endParaRPr lang="fr-FR" sz="1100" dirty="0"/>
          </a:p>
          <a:p>
            <a:r>
              <a:rPr lang="fr-FR" sz="1100" dirty="0"/>
              <a:t>- N’étant pas dans un dispositif de contrainte, la mise en place du dispositif individualisé repose sur une adhésion volontaire de la personne ce qui va entraîner un travail auprès des familles ou par le biais du référent de parcours pour susciter cette adhésion et l’inscription dans ce parcours individualisé. </a:t>
            </a:r>
          </a:p>
          <a:p>
            <a:r>
              <a:rPr lang="fr-FR" sz="1100" dirty="0"/>
              <a:t>- Les préfectures organisent les premiers contacts avec les familles. </a:t>
            </a:r>
          </a:p>
          <a:p>
            <a:r>
              <a:rPr lang="fr-FR" sz="1100" dirty="0"/>
              <a:t>-</a:t>
            </a:r>
            <a:r>
              <a:rPr lang="fr-FR" sz="1100" baseline="0" dirty="0"/>
              <a:t> </a:t>
            </a:r>
            <a:r>
              <a:rPr lang="fr-FR" sz="1100" dirty="0"/>
              <a:t>Le relais est rapidement pris par des professionnels du soutien à la parentalité qui proposent aux personnes concernées et aux familles des actions pour leur permettre de surmonter cette situation difficile. Un parcours individualisé est mis en place dans une logique de déconstruction/ reconstruction. Il implique une pluralité de professionnels.</a:t>
            </a:r>
          </a:p>
          <a:p>
            <a:pPr marL="0" marR="0" indent="0" algn="l" defTabSz="457200" rtl="0" eaLnBrk="0" fontAlgn="base" latinLnBrk="0" hangingPunct="0">
              <a:lnSpc>
                <a:spcPct val="100000"/>
              </a:lnSpc>
              <a:spcBef>
                <a:spcPct val="30000"/>
              </a:spcBef>
              <a:spcAft>
                <a:spcPct val="0"/>
              </a:spcAft>
              <a:buClrTx/>
              <a:buSzTx/>
              <a:buFontTx/>
              <a:buNone/>
              <a:tabLst/>
              <a:defRPr/>
            </a:pPr>
            <a:r>
              <a:rPr lang="fr-FR" sz="1100" dirty="0"/>
              <a:t>-</a:t>
            </a:r>
            <a:r>
              <a:rPr lang="fr-FR" sz="1100" baseline="0" dirty="0"/>
              <a:t> </a:t>
            </a:r>
            <a:r>
              <a:rPr lang="fr-FR" sz="1100" dirty="0"/>
              <a:t>Un référent de parcours encadre la personne et suit sa progression. Il peut être un éducateur, un psychologue, un travailleur social.</a:t>
            </a:r>
          </a:p>
          <a:p>
            <a:endParaRPr lang="fr-FR" sz="1100" dirty="0"/>
          </a:p>
          <a:p>
            <a:r>
              <a:rPr lang="fr-FR" sz="1100" b="1" dirty="0"/>
              <a:t>Mobilisation des dispositifs de droit commun :</a:t>
            </a:r>
          </a:p>
          <a:p>
            <a:r>
              <a:rPr lang="fr-FR" sz="1100" dirty="0"/>
              <a:t>Le dispositif de prévention s’appuie sur des dispositifs de droit commun : </a:t>
            </a:r>
          </a:p>
          <a:p>
            <a:r>
              <a:rPr lang="fr-FR" sz="1100" dirty="0"/>
              <a:t>- celui de la protection de l’enfance pour les mineurs en lien avec les conseils départementaux et les cellules de recueil des informations préoccupantes (CRIP), </a:t>
            </a:r>
          </a:p>
          <a:p>
            <a:r>
              <a:rPr lang="fr-FR" sz="1100" dirty="0"/>
              <a:t>- celui de la prévention de la délinquance dans la mesure où il y a sur certaines situations une porosité entre délinquance et radicalisation</a:t>
            </a:r>
          </a:p>
          <a:p>
            <a:r>
              <a:rPr lang="fr-FR" sz="1100" dirty="0"/>
              <a:t>- celui du soutien à la parentalité pour l’accompagnement des familles à travers le réseau d’écoute, d’appui, d’accompagnement des parents (REAAP)</a:t>
            </a: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26</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27</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54E3F1D-542D-437B-8A06-9CF2D9A15F7E}" type="slidenum">
              <a:rPr lang="fr-FR" smtClean="0"/>
              <a:t>28</a:t>
            </a:fld>
            <a:endParaRPr lang="fr-FR"/>
          </a:p>
        </p:txBody>
      </p:sp>
    </p:spTree>
    <p:extLst>
      <p:ext uri="{BB962C8B-B14F-4D97-AF65-F5344CB8AC3E}">
        <p14:creationId xmlns:p14="http://schemas.microsoft.com/office/powerpoint/2010/main" val="1785479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Ne pas rester seul avec ses doutes sur une situation, évoquer la question</a:t>
            </a:r>
            <a:r>
              <a:rPr lang="fr-FR" baseline="0" dirty="0"/>
              <a:t> avec</a:t>
            </a:r>
            <a:r>
              <a:rPr lang="fr-FR" dirty="0"/>
              <a:t> ses collègues, ses </a:t>
            </a:r>
            <a:r>
              <a:rPr lang="fr-FR"/>
              <a:t>supérieurs hiérarchiques…</a:t>
            </a: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29</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En</a:t>
            </a:r>
            <a:r>
              <a:rPr lang="fr-FR" baseline="0" dirty="0"/>
              <a:t> introduction de la séquence, le formateur est invité à rappeler les règles de vie de la formation : bienveillance, écoute, respect, approche constructive des participants et droit à l’erreur.</a:t>
            </a: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3</a:t>
            </a:fld>
            <a:endParaRPr lang="fr-FR"/>
          </a:p>
        </p:txBody>
      </p:sp>
    </p:spTree>
    <p:extLst>
      <p:ext uri="{BB962C8B-B14F-4D97-AF65-F5344CB8AC3E}">
        <p14:creationId xmlns:p14="http://schemas.microsoft.com/office/powerpoint/2010/main" val="24205535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54E3F1D-542D-437B-8A06-9CF2D9A15F7E}" type="slidenum">
              <a:rPr lang="fr-FR" smtClean="0"/>
              <a:t>30</a:t>
            </a:fld>
            <a:endParaRPr lang="fr-FR"/>
          </a:p>
        </p:txBody>
      </p:sp>
    </p:spTree>
    <p:extLst>
      <p:ext uri="{BB962C8B-B14F-4D97-AF65-F5344CB8AC3E}">
        <p14:creationId xmlns:p14="http://schemas.microsoft.com/office/powerpoint/2010/main" val="17854796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31</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32</a:t>
            </a:fld>
            <a:endParaRPr lang="fr-FR"/>
          </a:p>
        </p:txBody>
      </p:sp>
    </p:spTree>
    <p:extLst>
      <p:ext uri="{BB962C8B-B14F-4D97-AF65-F5344CB8AC3E}">
        <p14:creationId xmlns:p14="http://schemas.microsoft.com/office/powerpoint/2010/main" val="924813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54E3F1D-542D-437B-8A06-9CF2D9A15F7E}" type="slidenum">
              <a:rPr lang="fr-FR" smtClean="0"/>
              <a:t>4</a:t>
            </a:fld>
            <a:endParaRPr lang="fr-FR"/>
          </a:p>
        </p:txBody>
      </p:sp>
    </p:spTree>
    <p:extLst>
      <p:ext uri="{BB962C8B-B14F-4D97-AF65-F5344CB8AC3E}">
        <p14:creationId xmlns:p14="http://schemas.microsoft.com/office/powerpoint/2010/main" val="1785479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spcAft>
                <a:spcPts val="0"/>
              </a:spcAft>
            </a:pPr>
            <a:r>
              <a:rPr lang="fr-FR" sz="1200" dirty="0">
                <a:effectLst/>
                <a:latin typeface="+mn-lt"/>
                <a:ea typeface="Calibri"/>
                <a:cs typeface="Times New Roman"/>
              </a:rPr>
              <a:t>Charte de la laïcité de la RATP :</a:t>
            </a:r>
          </a:p>
          <a:p>
            <a:pPr>
              <a:spcAft>
                <a:spcPts val="0"/>
              </a:spcAft>
            </a:pPr>
            <a:r>
              <a:rPr lang="fr-FR" sz="1200" u="sng" dirty="0">
                <a:solidFill>
                  <a:srgbClr val="0563C1"/>
                </a:solidFill>
                <a:effectLst/>
                <a:latin typeface="+mn-lt"/>
                <a:ea typeface="Calibri"/>
                <a:cs typeface="Times New Roman"/>
                <a:hlinkClick r:id="rId3"/>
              </a:rPr>
              <a:t>https://fr.scribd.com/document/132317236/RATP-13-01-31-Guide-Laicite-et-neutralite-dans-lentreprise-charte</a:t>
            </a:r>
            <a:endParaRPr lang="fr-FR" sz="1200" dirty="0">
              <a:effectLst/>
              <a:latin typeface="+mn-lt"/>
              <a:ea typeface="Calibri"/>
              <a:cs typeface="Times New Roman"/>
            </a:endParaRP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5</a:t>
            </a:fld>
            <a:endParaRPr lang="fr-FR"/>
          </a:p>
        </p:txBody>
      </p:sp>
    </p:spTree>
    <p:extLst>
      <p:ext uri="{BB962C8B-B14F-4D97-AF65-F5344CB8AC3E}">
        <p14:creationId xmlns:p14="http://schemas.microsoft.com/office/powerpoint/2010/main" val="2420553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spcAft>
                <a:spcPts val="0"/>
              </a:spcAft>
            </a:pPr>
            <a:r>
              <a:rPr lang="fr-FR" sz="1200" dirty="0">
                <a:effectLst/>
                <a:latin typeface="+mn-lt"/>
                <a:ea typeface="Calibri"/>
                <a:cs typeface="Times New Roman"/>
              </a:rPr>
              <a:t>Jugement d’expulsion du 4 décembre 2017, TGI de Nanterre :</a:t>
            </a:r>
          </a:p>
          <a:p>
            <a:pPr>
              <a:spcAft>
                <a:spcPts val="0"/>
              </a:spcAft>
            </a:pPr>
            <a:r>
              <a:rPr lang="fr-FR" sz="1200" u="sng" dirty="0">
                <a:solidFill>
                  <a:srgbClr val="93107E"/>
                </a:solidFill>
                <a:effectLst/>
                <a:latin typeface="+mn-lt"/>
                <a:ea typeface="Calibri"/>
                <a:cs typeface="Times New Roman"/>
                <a:hlinkClick r:id="rId3"/>
              </a:rPr>
              <a:t>https://fr.scribd.com/document/366584070/De-cision-du-TGI-Nanterre</a:t>
            </a:r>
            <a:endParaRPr lang="fr-FR" sz="1200" dirty="0">
              <a:solidFill>
                <a:srgbClr val="93107E"/>
              </a:solidFill>
              <a:effectLst/>
              <a:latin typeface="+mn-lt"/>
              <a:ea typeface="Calibri"/>
              <a:cs typeface="Times New Roman"/>
            </a:endParaRPr>
          </a:p>
          <a:p>
            <a:pPr>
              <a:spcAft>
                <a:spcPts val="0"/>
              </a:spcAft>
            </a:pPr>
            <a:r>
              <a:rPr lang="fr-FR" sz="1200" dirty="0">
                <a:solidFill>
                  <a:srgbClr val="93107E"/>
                </a:solidFill>
                <a:effectLst/>
                <a:latin typeface="+mn-lt"/>
                <a:ea typeface="Calibri"/>
                <a:cs typeface="Times New Roman"/>
              </a:rPr>
              <a:t> </a:t>
            </a:r>
          </a:p>
          <a:p>
            <a:pPr>
              <a:spcAft>
                <a:spcPts val="0"/>
              </a:spcAft>
            </a:pPr>
            <a:r>
              <a:rPr lang="fr-FR" sz="1200" dirty="0">
                <a:effectLst/>
                <a:latin typeface="+mn-lt"/>
                <a:ea typeface="Calibri"/>
                <a:cs typeface="Times New Roman"/>
              </a:rPr>
              <a:t>Décryptage :</a:t>
            </a:r>
          </a:p>
          <a:p>
            <a:pPr>
              <a:spcAft>
                <a:spcPts val="0"/>
              </a:spcAft>
            </a:pPr>
            <a:r>
              <a:rPr lang="fr-FR" sz="1200" u="sng" dirty="0">
                <a:solidFill>
                  <a:srgbClr val="93107E"/>
                </a:solidFill>
                <a:effectLst/>
                <a:latin typeface="+mn-lt"/>
                <a:ea typeface="Calibri"/>
                <a:cs typeface="Times New Roman"/>
                <a:hlinkClick r:id="rId4"/>
              </a:rPr>
              <a:t>https://www.lepetitjuriste.fr/bail-commercial-epicerie-halal-nest-commerce-dalimentation-generale/</a:t>
            </a:r>
            <a:endParaRPr lang="fr-FR" sz="1200" dirty="0">
              <a:solidFill>
                <a:srgbClr val="93107E"/>
              </a:solidFill>
              <a:effectLst/>
              <a:latin typeface="+mn-lt"/>
              <a:ea typeface="Calibri"/>
              <a:cs typeface="Times New Roman"/>
            </a:endParaRPr>
          </a:p>
          <a:p>
            <a:pPr>
              <a:spcAft>
                <a:spcPts val="0"/>
              </a:spcAft>
            </a:pPr>
            <a:r>
              <a:rPr lang="fr-FR" sz="1200" dirty="0">
                <a:solidFill>
                  <a:srgbClr val="93107E"/>
                </a:solidFill>
                <a:effectLst/>
                <a:latin typeface="+mn-lt"/>
                <a:ea typeface="Calibri"/>
                <a:cs typeface="Times New Roman"/>
              </a:rPr>
              <a:t> </a:t>
            </a:r>
          </a:p>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6</a:t>
            </a:fld>
            <a:endParaRPr lang="fr-FR"/>
          </a:p>
        </p:txBody>
      </p:sp>
    </p:spTree>
    <p:extLst>
      <p:ext uri="{BB962C8B-B14F-4D97-AF65-F5344CB8AC3E}">
        <p14:creationId xmlns:p14="http://schemas.microsoft.com/office/powerpoint/2010/main" val="2420553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7</a:t>
            </a:fld>
            <a:endParaRPr lang="fr-FR"/>
          </a:p>
        </p:txBody>
      </p:sp>
    </p:spTree>
    <p:extLst>
      <p:ext uri="{BB962C8B-B14F-4D97-AF65-F5344CB8AC3E}">
        <p14:creationId xmlns:p14="http://schemas.microsoft.com/office/powerpoint/2010/main" val="2420553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Tx/>
              <a:buNone/>
            </a:pPr>
            <a:r>
              <a:rPr lang="fr-FR" baseline="0" dirty="0"/>
              <a:t>Les situations données en exemple permettent de montrer que les comportements pouvant amener à suspecter un processus de radicalisation traversent tous les domaines de la vie : domaine professionnel, domaine scolaire, vie de la cité…</a:t>
            </a:r>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8</a:t>
            </a:fld>
            <a:endParaRPr lang="fr-FR"/>
          </a:p>
        </p:txBody>
      </p:sp>
    </p:spTree>
    <p:extLst>
      <p:ext uri="{BB962C8B-B14F-4D97-AF65-F5344CB8AC3E}">
        <p14:creationId xmlns:p14="http://schemas.microsoft.com/office/powerpoint/2010/main" val="3936653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B117A2-454A-458A-A019-6F2C1861B6D8}" type="slidenum">
              <a:rPr lang="fr-FR" smtClean="0"/>
              <a:pPr>
                <a:defRPr/>
              </a:pPr>
              <a:t>9</a:t>
            </a:fld>
            <a:endParaRPr lang="fr-FR"/>
          </a:p>
        </p:txBody>
      </p:sp>
    </p:spTree>
    <p:extLst>
      <p:ext uri="{BB962C8B-B14F-4D97-AF65-F5344CB8AC3E}">
        <p14:creationId xmlns:p14="http://schemas.microsoft.com/office/powerpoint/2010/main" val="2420553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0" name="Titre 19"/>
          <p:cNvSpPr>
            <a:spLocks noGrp="1"/>
          </p:cNvSpPr>
          <p:nvPr>
            <p:ph type="title" hasCustomPrompt="1"/>
          </p:nvPr>
        </p:nvSpPr>
        <p:spPr>
          <a:xfrm>
            <a:off x="1342415" y="206375"/>
            <a:ext cx="7483901" cy="595382"/>
          </a:xfrm>
          <a:prstGeom prst="rect">
            <a:avLst/>
          </a:prstGeom>
        </p:spPr>
        <p:txBody>
          <a:bodyPr/>
          <a:lstStyle>
            <a:lvl1pPr algn="l">
              <a:defRPr sz="2000">
                <a:solidFill>
                  <a:srgbClr val="00AEE1"/>
                </a:solidFill>
              </a:defRPr>
            </a:lvl1pPr>
          </a:lstStyle>
          <a:p>
            <a:r>
              <a:rPr lang="fr-FR" dirty="0"/>
              <a:t>MODIFIEZ LE STYLE DU TITRE</a:t>
            </a:r>
          </a:p>
        </p:txBody>
      </p:sp>
      <p:sp>
        <p:nvSpPr>
          <p:cNvPr id="22" name="Espace réservé du texte 21"/>
          <p:cNvSpPr>
            <a:spLocks noGrp="1"/>
          </p:cNvSpPr>
          <p:nvPr>
            <p:ph type="body" sz="quarter" idx="13"/>
          </p:nvPr>
        </p:nvSpPr>
        <p:spPr>
          <a:xfrm>
            <a:off x="1342415" y="1020417"/>
            <a:ext cx="7483901" cy="3723861"/>
          </a:xfrm>
          <a:prstGeom prst="rect">
            <a:avLst/>
          </a:prstGeom>
        </p:spPr>
        <p:txBody>
          <a:bodyPr/>
          <a:lstStyle>
            <a:lvl1pPr>
              <a:buNone/>
              <a:defRPr sz="1600">
                <a:solidFill>
                  <a:schemeClr val="tx1"/>
                </a:solidFill>
                <a:latin typeface="+mn-lt"/>
              </a:defRPr>
            </a:lvl1pPr>
            <a:lvl2pPr marL="179388" indent="-179388">
              <a:buFont typeface="Arial" panose="020B0604020202020204" pitchFamily="34" charset="0"/>
              <a:buChar char="•"/>
              <a:defRPr sz="1600">
                <a:solidFill>
                  <a:srgbClr val="00A47F"/>
                </a:solidFill>
                <a:latin typeface="+mj-lt"/>
              </a:defRPr>
            </a:lvl2pPr>
            <a:lvl3pPr marL="357188" indent="-177800">
              <a:defRPr>
                <a:solidFill>
                  <a:srgbClr val="004494"/>
                </a:solidFill>
                <a:latin typeface="+mj-lt"/>
              </a:defRPr>
            </a:lvl3pPr>
            <a:lvl4pPr marL="538163" indent="-139700">
              <a:defRPr>
                <a:solidFill>
                  <a:srgbClr val="00A47F"/>
                </a:solidFill>
                <a:latin typeface="+mj-lt"/>
              </a:defRPr>
            </a:lvl4pPr>
            <a:lvl5pPr marL="987425" indent="-179388">
              <a:buFont typeface="Arial" panose="020B0604020202020204" pitchFamily="34" charset="0"/>
              <a:buChar char="•"/>
              <a:defRPr>
                <a:solidFill>
                  <a:srgbClr val="004494"/>
                </a:solidFill>
                <a:latin typeface="+mj-l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45663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titre">
    <p:spTree>
      <p:nvGrpSpPr>
        <p:cNvPr id="1" name=""/>
        <p:cNvGrpSpPr/>
        <p:nvPr/>
      </p:nvGrpSpPr>
      <p:grpSpPr>
        <a:xfrm>
          <a:off x="0" y="0"/>
          <a:ext cx="0" cy="0"/>
          <a:chOff x="0" y="0"/>
          <a:chExt cx="0" cy="0"/>
        </a:xfrm>
      </p:grpSpPr>
      <p:sp>
        <p:nvSpPr>
          <p:cNvPr id="11" name="Titre 10"/>
          <p:cNvSpPr>
            <a:spLocks noGrp="1"/>
          </p:cNvSpPr>
          <p:nvPr>
            <p:ph type="title" hasCustomPrompt="1"/>
          </p:nvPr>
        </p:nvSpPr>
        <p:spPr>
          <a:xfrm>
            <a:off x="1621381" y="1523991"/>
            <a:ext cx="6141291" cy="1552555"/>
          </a:xfrm>
          <a:prstGeom prst="rect">
            <a:avLst/>
          </a:prstGeom>
        </p:spPr>
        <p:txBody>
          <a:bodyPr anchor="b"/>
          <a:lstStyle>
            <a:lvl1pPr algn="l">
              <a:defRPr sz="3200">
                <a:solidFill>
                  <a:srgbClr val="00AEE1"/>
                </a:solidFill>
              </a:defRPr>
            </a:lvl1pPr>
          </a:lstStyle>
          <a:p>
            <a:r>
              <a:rPr lang="fr-FR" dirty="0"/>
              <a:t>MODIFIEZ LE STYLE DU TITRE</a:t>
            </a:r>
          </a:p>
        </p:txBody>
      </p:sp>
      <p:sp>
        <p:nvSpPr>
          <p:cNvPr id="12" name="Rectangle 11"/>
          <p:cNvSpPr/>
          <p:nvPr userDrawn="1"/>
        </p:nvSpPr>
        <p:spPr>
          <a:xfrm>
            <a:off x="1740651" y="3081113"/>
            <a:ext cx="803766" cy="92765"/>
          </a:xfrm>
          <a:prstGeom prst="rect">
            <a:avLst/>
          </a:prstGeom>
          <a:solidFill>
            <a:srgbClr val="00AE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Espace réservé du texte 13"/>
          <p:cNvSpPr>
            <a:spLocks noGrp="1"/>
          </p:cNvSpPr>
          <p:nvPr>
            <p:ph type="body" sz="quarter" idx="12" hasCustomPrompt="1"/>
          </p:nvPr>
        </p:nvSpPr>
        <p:spPr>
          <a:xfrm>
            <a:off x="1621381" y="3246783"/>
            <a:ext cx="6141291" cy="662608"/>
          </a:xfrm>
          <a:prstGeom prst="rect">
            <a:avLst/>
          </a:prstGeom>
        </p:spPr>
        <p:txBody>
          <a:bodyPr/>
          <a:lstStyle>
            <a:lvl1pPr>
              <a:buNone/>
              <a:defRPr sz="2000">
                <a:solidFill>
                  <a:schemeClr val="tx1"/>
                </a:solidFill>
              </a:defRPr>
            </a:lvl1pPr>
          </a:lstStyle>
          <a:p>
            <a:pPr lvl="0"/>
            <a:r>
              <a:rPr lang="fr-FR" dirty="0"/>
              <a:t>Sous-titre</a:t>
            </a:r>
          </a:p>
        </p:txBody>
      </p:sp>
    </p:spTree>
    <p:extLst>
      <p:ext uri="{BB962C8B-B14F-4D97-AF65-F5344CB8AC3E}">
        <p14:creationId xmlns:p14="http://schemas.microsoft.com/office/powerpoint/2010/main" val="364732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387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BED498-9BA4-476F-A4F8-5A9B546F4413}"/>
              </a:ext>
            </a:extLst>
          </p:cNvPr>
          <p:cNvSpPr>
            <a:spLocks noGrp="1"/>
          </p:cNvSpPr>
          <p:nvPr>
            <p:ph type="title"/>
          </p:nvPr>
        </p:nvSpPr>
        <p:spPr>
          <a:xfrm>
            <a:off x="623888" y="1282304"/>
            <a:ext cx="7886700" cy="2139553"/>
          </a:xfrm>
          <a:prstGeom prst="rect">
            <a:avLst/>
          </a:prstGeom>
        </p:spPr>
        <p:txBody>
          <a:bodyPr lIns="68580" tIns="34290" rIns="68580" bIns="34290"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7A1DDE7A-ED0F-447F-9E56-E8EE097F4189}"/>
              </a:ext>
            </a:extLst>
          </p:cNvPr>
          <p:cNvSpPr>
            <a:spLocks noGrp="1"/>
          </p:cNvSpPr>
          <p:nvPr>
            <p:ph type="body" idx="1"/>
          </p:nvPr>
        </p:nvSpPr>
        <p:spPr>
          <a:xfrm>
            <a:off x="623888" y="3442098"/>
            <a:ext cx="7886700" cy="1125140"/>
          </a:xfrm>
          <a:prstGeom prst="rect">
            <a:avLst/>
          </a:prstGeom>
        </p:spPr>
        <p:txBody>
          <a:bodyPr lIns="68580" tIns="34290" rIns="68580" bIns="34290"/>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C2753AD-4D9E-4CF5-B204-58D11D688C33}"/>
              </a:ext>
            </a:extLst>
          </p:cNvPr>
          <p:cNvSpPr>
            <a:spLocks noGrp="1"/>
          </p:cNvSpPr>
          <p:nvPr>
            <p:ph type="dt" sz="half" idx="10"/>
          </p:nvPr>
        </p:nvSpPr>
        <p:spPr>
          <a:xfrm>
            <a:off x="628650" y="4767263"/>
            <a:ext cx="2057400" cy="273844"/>
          </a:xfrm>
          <a:prstGeom prst="rect">
            <a:avLst/>
          </a:prstGeom>
        </p:spPr>
        <p:txBody>
          <a:bodyPr lIns="68580" tIns="34290" rIns="68580" bIns="34290"/>
          <a:lstStyle/>
          <a:p>
            <a:fld id="{F10A3C3D-E552-41D7-8F1E-F4EB0749C8B3}" type="datetimeFigureOut">
              <a:rPr lang="fr-FR" smtClean="0"/>
              <a:t>09/05/2019</a:t>
            </a:fld>
            <a:endParaRPr lang="fr-FR"/>
          </a:p>
        </p:txBody>
      </p:sp>
      <p:sp>
        <p:nvSpPr>
          <p:cNvPr id="5" name="Espace réservé du pied de page 4">
            <a:extLst>
              <a:ext uri="{FF2B5EF4-FFF2-40B4-BE49-F238E27FC236}">
                <a16:creationId xmlns:a16="http://schemas.microsoft.com/office/drawing/2014/main" id="{BAF13ADA-EEE8-479F-A091-6C429F0E291C}"/>
              </a:ext>
            </a:extLst>
          </p:cNvPr>
          <p:cNvSpPr>
            <a:spLocks noGrp="1"/>
          </p:cNvSpPr>
          <p:nvPr>
            <p:ph type="ftr" sz="quarter" idx="11"/>
          </p:nvPr>
        </p:nvSpPr>
        <p:spPr>
          <a:xfrm>
            <a:off x="3028950" y="4767263"/>
            <a:ext cx="3086100" cy="273844"/>
          </a:xfrm>
          <a:prstGeom prst="rect">
            <a:avLst/>
          </a:prstGeom>
        </p:spPr>
        <p:txBody>
          <a:bodyPr lIns="68580" tIns="34290" rIns="68580" bIns="34290"/>
          <a:lstStyle/>
          <a:p>
            <a:endParaRPr lang="fr-FR"/>
          </a:p>
        </p:txBody>
      </p:sp>
      <p:sp>
        <p:nvSpPr>
          <p:cNvPr id="6" name="Espace réservé du numéro de diapositive 5">
            <a:extLst>
              <a:ext uri="{FF2B5EF4-FFF2-40B4-BE49-F238E27FC236}">
                <a16:creationId xmlns:a16="http://schemas.microsoft.com/office/drawing/2014/main" id="{41C368B6-9EA9-46C6-85F8-6BBCCDF2CBE3}"/>
              </a:ext>
            </a:extLst>
          </p:cNvPr>
          <p:cNvSpPr>
            <a:spLocks noGrp="1"/>
          </p:cNvSpPr>
          <p:nvPr>
            <p:ph type="sldNum" sz="quarter" idx="12"/>
          </p:nvPr>
        </p:nvSpPr>
        <p:spPr>
          <a:xfrm>
            <a:off x="6457950" y="4767263"/>
            <a:ext cx="2057400" cy="273844"/>
          </a:xfrm>
          <a:prstGeom prst="rect">
            <a:avLst/>
          </a:prstGeom>
        </p:spPr>
        <p:txBody>
          <a:bodyPr lIns="68580" tIns="34290" rIns="68580" bIns="34290"/>
          <a:lstStyle/>
          <a:p>
            <a:fld id="{35F4B5D0-AA05-4739-8F77-3B22BC6EE831}" type="slidenum">
              <a:rPr lang="fr-FR" smtClean="0"/>
              <a:t>‹N°›</a:t>
            </a:fld>
            <a:endParaRPr lang="fr-FR"/>
          </a:p>
        </p:txBody>
      </p:sp>
    </p:spTree>
    <p:extLst>
      <p:ext uri="{BB962C8B-B14F-4D97-AF65-F5344CB8AC3E}">
        <p14:creationId xmlns:p14="http://schemas.microsoft.com/office/powerpoint/2010/main" val="425764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Picture 2" descr="C:\Users\ATAKACS\AppData\Local\Microsoft\Windows\Temporary Internet Files\Content.Outlook\VRWHVTUX\slide-cget-presentation5.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2860" y="28268"/>
            <a:ext cx="453977" cy="511523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userDrawn="1"/>
        </p:nvSpPr>
        <p:spPr>
          <a:xfrm>
            <a:off x="-22860" y="1"/>
            <a:ext cx="45719" cy="5143500"/>
          </a:xfrm>
          <a:prstGeom prst="rect">
            <a:avLst/>
          </a:prstGeom>
          <a:solidFill>
            <a:srgbClr val="00AE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pic>
        <p:nvPicPr>
          <p:cNvPr id="3" name="Image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6938" y="4312595"/>
            <a:ext cx="1022508" cy="735981"/>
          </a:xfrm>
          <a:prstGeom prst="rect">
            <a:avLst/>
          </a:prstGeom>
        </p:spPr>
      </p:pic>
      <p:pic>
        <p:nvPicPr>
          <p:cNvPr id="5" name="Image 4"/>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6896" y="59940"/>
            <a:ext cx="927847" cy="1243194"/>
          </a:xfrm>
          <a:prstGeom prst="rect">
            <a:avLst/>
          </a:prstGeom>
        </p:spPr>
      </p:pic>
    </p:spTree>
  </p:cSld>
  <p:clrMap bg1="lt1" tx1="dk1" bg2="lt2" tx2="dk2" accent1="accent1" accent2="accent2" accent3="accent3" accent4="accent4" accent5="accent5" accent6="accent6" hlink="hlink" folHlink="folHlink"/>
  <p:sldLayoutIdLst>
    <p:sldLayoutId id="2147484990" r:id="rId1"/>
    <p:sldLayoutId id="2147484987" r:id="rId2"/>
    <p:sldLayoutId id="2147484988" r:id="rId3"/>
    <p:sldLayoutId id="2147484991" r:id="rId4"/>
  </p:sldLayoutIdLst>
  <p:hf hdr="0" dt="0"/>
  <p:txStyles>
    <p:titleStyle>
      <a:lvl1pPr algn="ctr" defTabSz="457200" rtl="0" eaLnBrk="0" fontAlgn="base" hangingPunct="0">
        <a:lnSpc>
          <a:spcPts val="3000"/>
        </a:lnSpc>
        <a:spcBef>
          <a:spcPct val="0"/>
        </a:spcBef>
        <a:spcAft>
          <a:spcPct val="0"/>
        </a:spcAft>
        <a:defRPr lang="fr-FR" sz="3000" b="1" kern="1200">
          <a:solidFill>
            <a:schemeClr val="tx2"/>
          </a:solidFill>
          <a:latin typeface="Arial"/>
          <a:ea typeface="+mj-ea"/>
          <a:cs typeface="Arial"/>
        </a:defRPr>
      </a:lvl1pPr>
      <a:lvl2pPr algn="ctr" defTabSz="457200" rtl="0" eaLnBrk="0" fontAlgn="base" hangingPunct="0">
        <a:lnSpc>
          <a:spcPts val="3000"/>
        </a:lnSpc>
        <a:spcBef>
          <a:spcPct val="0"/>
        </a:spcBef>
        <a:spcAft>
          <a:spcPct val="0"/>
        </a:spcAft>
        <a:defRPr sz="3000" b="1">
          <a:solidFill>
            <a:schemeClr val="tx2"/>
          </a:solidFill>
          <a:latin typeface="Arial" pitchFamily="34" charset="0"/>
          <a:cs typeface="Arial" pitchFamily="34" charset="0"/>
        </a:defRPr>
      </a:lvl2pPr>
      <a:lvl3pPr algn="ctr" defTabSz="457200" rtl="0" eaLnBrk="0" fontAlgn="base" hangingPunct="0">
        <a:lnSpc>
          <a:spcPts val="3000"/>
        </a:lnSpc>
        <a:spcBef>
          <a:spcPct val="0"/>
        </a:spcBef>
        <a:spcAft>
          <a:spcPct val="0"/>
        </a:spcAft>
        <a:defRPr sz="3000" b="1">
          <a:solidFill>
            <a:schemeClr val="tx2"/>
          </a:solidFill>
          <a:latin typeface="Arial" pitchFamily="34" charset="0"/>
          <a:cs typeface="Arial" pitchFamily="34" charset="0"/>
        </a:defRPr>
      </a:lvl3pPr>
      <a:lvl4pPr algn="ctr" defTabSz="457200" rtl="0" eaLnBrk="0" fontAlgn="base" hangingPunct="0">
        <a:lnSpc>
          <a:spcPts val="3000"/>
        </a:lnSpc>
        <a:spcBef>
          <a:spcPct val="0"/>
        </a:spcBef>
        <a:spcAft>
          <a:spcPct val="0"/>
        </a:spcAft>
        <a:defRPr sz="3000" b="1">
          <a:solidFill>
            <a:schemeClr val="tx2"/>
          </a:solidFill>
          <a:latin typeface="Arial" pitchFamily="34" charset="0"/>
          <a:cs typeface="Arial" pitchFamily="34" charset="0"/>
        </a:defRPr>
      </a:lvl4pPr>
      <a:lvl5pPr algn="ctr" defTabSz="457200" rtl="0" eaLnBrk="0" fontAlgn="base" hangingPunct="0">
        <a:lnSpc>
          <a:spcPts val="3000"/>
        </a:lnSpc>
        <a:spcBef>
          <a:spcPct val="0"/>
        </a:spcBef>
        <a:spcAft>
          <a:spcPct val="0"/>
        </a:spcAft>
        <a:defRPr sz="3000" b="1">
          <a:solidFill>
            <a:schemeClr val="tx2"/>
          </a:solidFill>
          <a:latin typeface="Arial" pitchFamily="34" charset="0"/>
          <a:cs typeface="Arial" pitchFamily="34" charset="0"/>
        </a:defRPr>
      </a:lvl5pPr>
      <a:lvl6pPr marL="457200" algn="ctr" defTabSz="457200" rtl="0" fontAlgn="base">
        <a:lnSpc>
          <a:spcPts val="3000"/>
        </a:lnSpc>
        <a:spcBef>
          <a:spcPct val="0"/>
        </a:spcBef>
        <a:spcAft>
          <a:spcPct val="0"/>
        </a:spcAft>
        <a:defRPr sz="3000" b="1">
          <a:solidFill>
            <a:schemeClr val="tx2"/>
          </a:solidFill>
          <a:latin typeface="Arial" pitchFamily="34" charset="0"/>
          <a:cs typeface="Arial" pitchFamily="34" charset="0"/>
        </a:defRPr>
      </a:lvl6pPr>
      <a:lvl7pPr marL="914400" algn="ctr" defTabSz="457200" rtl="0" fontAlgn="base">
        <a:lnSpc>
          <a:spcPts val="3000"/>
        </a:lnSpc>
        <a:spcBef>
          <a:spcPct val="0"/>
        </a:spcBef>
        <a:spcAft>
          <a:spcPct val="0"/>
        </a:spcAft>
        <a:defRPr sz="3000" b="1">
          <a:solidFill>
            <a:schemeClr val="tx2"/>
          </a:solidFill>
          <a:latin typeface="Arial" pitchFamily="34" charset="0"/>
          <a:cs typeface="Arial" pitchFamily="34" charset="0"/>
        </a:defRPr>
      </a:lvl7pPr>
      <a:lvl8pPr marL="1371600" algn="ctr" defTabSz="457200" rtl="0" fontAlgn="base">
        <a:lnSpc>
          <a:spcPts val="3000"/>
        </a:lnSpc>
        <a:spcBef>
          <a:spcPct val="0"/>
        </a:spcBef>
        <a:spcAft>
          <a:spcPct val="0"/>
        </a:spcAft>
        <a:defRPr sz="3000" b="1">
          <a:solidFill>
            <a:schemeClr val="tx2"/>
          </a:solidFill>
          <a:latin typeface="Arial" pitchFamily="34" charset="0"/>
          <a:cs typeface="Arial" pitchFamily="34" charset="0"/>
        </a:defRPr>
      </a:lvl8pPr>
      <a:lvl9pPr marL="1828800" algn="ctr" defTabSz="457200" rtl="0" fontAlgn="base">
        <a:lnSpc>
          <a:spcPts val="3000"/>
        </a:lnSpc>
        <a:spcBef>
          <a:spcPct val="0"/>
        </a:spcBef>
        <a:spcAft>
          <a:spcPct val="0"/>
        </a:spcAft>
        <a:defRPr sz="3000" b="1">
          <a:solidFill>
            <a:schemeClr val="tx2"/>
          </a:solidFill>
          <a:latin typeface="Arial" pitchFamily="34" charset="0"/>
          <a:cs typeface="Arial" pitchFamily="34" charset="0"/>
        </a:defRPr>
      </a:lvl9pPr>
    </p:titleStyle>
    <p:bodyStyle>
      <a:lvl1pPr algn="l" defTabSz="457200" rtl="0" eaLnBrk="0" fontAlgn="base" hangingPunct="0">
        <a:lnSpc>
          <a:spcPts val="2200"/>
        </a:lnSpc>
        <a:spcBef>
          <a:spcPts val="563"/>
        </a:spcBef>
        <a:spcAft>
          <a:spcPts val="1200"/>
        </a:spcAft>
        <a:buFont typeface="Arial" pitchFamily="34" charset="0"/>
        <a:buChar char="•"/>
        <a:defRPr lang="fr-FR" sz="2400" b="1" kern="1200" dirty="0">
          <a:solidFill>
            <a:schemeClr val="tx2"/>
          </a:solidFill>
          <a:latin typeface="Arial"/>
          <a:ea typeface="ＭＳ Ｐゴシック" charset="0"/>
          <a:cs typeface="Arial"/>
        </a:defRPr>
      </a:lvl1pPr>
      <a:lvl2pPr algn="l" defTabSz="457200" rtl="0" eaLnBrk="0" fontAlgn="base" hangingPunct="0">
        <a:lnSpc>
          <a:spcPts val="2200"/>
        </a:lnSpc>
        <a:spcBef>
          <a:spcPct val="0"/>
        </a:spcBef>
        <a:spcAft>
          <a:spcPct val="0"/>
        </a:spcAft>
        <a:buFont typeface="Arial" pitchFamily="34" charset="0"/>
        <a:buChar char="–"/>
        <a:defRPr lang="fr-FR" b="1" kern="1200" dirty="0">
          <a:solidFill>
            <a:srgbClr val="00A47F"/>
          </a:solidFill>
          <a:latin typeface="Arial"/>
          <a:ea typeface="ＭＳ Ｐゴシック" pitchFamily="34" charset="-128"/>
          <a:cs typeface="Arial"/>
        </a:defRPr>
      </a:lvl2pPr>
      <a:lvl3pPr algn="l" defTabSz="457200" rtl="0" eaLnBrk="0" fontAlgn="base" hangingPunct="0">
        <a:lnSpc>
          <a:spcPts val="2200"/>
        </a:lnSpc>
        <a:spcBef>
          <a:spcPct val="0"/>
        </a:spcBef>
        <a:spcAft>
          <a:spcPct val="0"/>
        </a:spcAft>
        <a:buFont typeface="Arial" pitchFamily="34" charset="0"/>
        <a:buChar char="•"/>
        <a:defRPr lang="fr-FR" sz="1600" kern="1200" dirty="0">
          <a:solidFill>
            <a:srgbClr val="0A3B93"/>
          </a:solidFill>
          <a:latin typeface="+mn-lt"/>
          <a:ea typeface="Geneva"/>
          <a:cs typeface="Geneva" pitchFamily="7" charset="0"/>
        </a:defRPr>
      </a:lvl3pPr>
      <a:lvl4pPr marL="431800" indent="-139700" algn="l" defTabSz="457200" rtl="0" eaLnBrk="0" fontAlgn="base" hangingPunct="0">
        <a:lnSpc>
          <a:spcPts val="2200"/>
        </a:lnSpc>
        <a:spcBef>
          <a:spcPct val="0"/>
        </a:spcBef>
        <a:spcAft>
          <a:spcPct val="0"/>
        </a:spcAft>
        <a:buFont typeface="Arial" pitchFamily="34" charset="0"/>
        <a:buChar char="•"/>
        <a:defRPr lang="fr-FR" sz="1600" kern="1200" dirty="0">
          <a:solidFill>
            <a:srgbClr val="0A3B93"/>
          </a:solidFill>
          <a:latin typeface="+mn-lt"/>
          <a:ea typeface="Geneva"/>
          <a:cs typeface="Geneva" pitchFamily="7" charset="0"/>
        </a:defRPr>
      </a:lvl4pPr>
      <a:lvl5pPr marL="2057400" indent="-228600" algn="l" defTabSz="457200" rtl="0" eaLnBrk="0" fontAlgn="base" hangingPunct="0">
        <a:lnSpc>
          <a:spcPts val="2200"/>
        </a:lnSpc>
        <a:spcBef>
          <a:spcPct val="0"/>
        </a:spcBef>
        <a:spcAft>
          <a:spcPct val="0"/>
        </a:spcAft>
        <a:buFont typeface="Arial" pitchFamily="34" charset="0"/>
        <a:buChar char="»"/>
        <a:defRPr lang="fr-FR" sz="1600" kern="1200" dirty="0">
          <a:solidFill>
            <a:srgbClr val="0A3B93"/>
          </a:solidFill>
          <a:latin typeface="+mn-lt"/>
          <a:ea typeface="Geneva"/>
          <a:cs typeface="Geneva" pitchFamily="7"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stop-djihadisme.gouv.fr/"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allchemi.eu/enrol/index.php?id=224"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ww.cipdr.gouv.fr/prevenir-la-radicalisation/former/" TargetMode="External"/><Relationship Id="rId4" Type="http://schemas.openxmlformats.org/officeDocument/2006/relationships/hyperlink" Target="http://www.cnfpt.fr/trouver-formation/detail/h-5s04-P-1dcvln0-1e9vt7g"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stop-djihadisme.gouv.fr/"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eduscol.education.fr/cid100811/prevention-radicalisation.html" TargetMode="External"/><Relationship Id="rId4" Type="http://schemas.openxmlformats.org/officeDocument/2006/relationships/hyperlink" Target="https://www.interieur.gouv.fr/SG-CIPDR/Prevenir-la-radicalisation/Prevenir-la-radicalisat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1381" y="1523991"/>
            <a:ext cx="6922544" cy="1552555"/>
          </a:xfrm>
        </p:spPr>
        <p:txBody>
          <a:bodyPr/>
          <a:lstStyle/>
          <a:p>
            <a:br>
              <a:rPr lang="fr-FR" sz="1600" dirty="0">
                <a:solidFill>
                  <a:schemeClr val="accent1"/>
                </a:solidFill>
              </a:rPr>
            </a:br>
            <a:br>
              <a:rPr lang="fr-FR" sz="1600" dirty="0">
                <a:solidFill>
                  <a:schemeClr val="accent1"/>
                </a:solidFill>
              </a:rPr>
            </a:br>
            <a:br>
              <a:rPr lang="fr-FR" sz="1600" dirty="0">
                <a:solidFill>
                  <a:schemeClr val="accent1"/>
                </a:solidFill>
              </a:rPr>
            </a:br>
            <a:r>
              <a:rPr lang="fr-FR" sz="1600" dirty="0">
                <a:solidFill>
                  <a:schemeClr val="accent1"/>
                </a:solidFill>
              </a:rPr>
              <a:t>FORMATION « VALEURS DE LA REPUBLIQUE ET LAICITE »</a:t>
            </a:r>
            <a:br>
              <a:rPr lang="fr-FR" dirty="0">
                <a:solidFill>
                  <a:schemeClr val="accent1"/>
                </a:solidFill>
              </a:rPr>
            </a:br>
            <a:br>
              <a:rPr lang="fr-FR" dirty="0">
                <a:solidFill>
                  <a:schemeClr val="accent1"/>
                </a:solidFill>
              </a:rPr>
            </a:br>
            <a:r>
              <a:rPr lang="fr-FR" dirty="0">
                <a:solidFill>
                  <a:schemeClr val="accent1"/>
                </a:solidFill>
              </a:rPr>
              <a:t>SEQUENCE D’INFORMATION </a:t>
            </a:r>
            <a:br>
              <a:rPr lang="fr-FR" dirty="0">
                <a:solidFill>
                  <a:schemeClr val="accent1"/>
                </a:solidFill>
              </a:rPr>
            </a:br>
            <a:r>
              <a:rPr lang="fr-FR" dirty="0">
                <a:solidFill>
                  <a:schemeClr val="accent1"/>
                </a:solidFill>
              </a:rPr>
              <a:t>SUR LA PREVENTION </a:t>
            </a:r>
            <a:br>
              <a:rPr lang="fr-FR" dirty="0">
                <a:solidFill>
                  <a:schemeClr val="accent1"/>
                </a:solidFill>
              </a:rPr>
            </a:br>
            <a:r>
              <a:rPr lang="fr-FR" dirty="0">
                <a:solidFill>
                  <a:schemeClr val="accent1"/>
                </a:solidFill>
              </a:rPr>
              <a:t>DE LA RADICALISATION</a:t>
            </a:r>
            <a:endParaRPr lang="fr-FR" dirty="0"/>
          </a:p>
        </p:txBody>
      </p:sp>
      <p:sp>
        <p:nvSpPr>
          <p:cNvPr id="3" name="Espace réservé du texte 2"/>
          <p:cNvSpPr>
            <a:spLocks noGrp="1"/>
          </p:cNvSpPr>
          <p:nvPr>
            <p:ph type="body" sz="quarter" idx="12"/>
          </p:nvPr>
        </p:nvSpPr>
        <p:spPr/>
        <p:txBody>
          <a:bodyPr/>
          <a:lstStyle/>
          <a:p>
            <a:r>
              <a:rPr lang="fr-FR" dirty="0"/>
              <a:t>Support de présentation</a:t>
            </a:r>
          </a:p>
        </p:txBody>
      </p:sp>
    </p:spTree>
    <p:extLst>
      <p:ext uri="{BB962C8B-B14F-4D97-AF65-F5344CB8AC3E}">
        <p14:creationId xmlns:p14="http://schemas.microsoft.com/office/powerpoint/2010/main" val="3865843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30D08-F6F6-4AD6-B391-ED8B318F8D70}"/>
              </a:ext>
            </a:extLst>
          </p:cNvPr>
          <p:cNvSpPr>
            <a:spLocks noGrp="1"/>
          </p:cNvSpPr>
          <p:nvPr>
            <p:ph type="title"/>
          </p:nvPr>
        </p:nvSpPr>
        <p:spPr>
          <a:xfrm>
            <a:off x="955342" y="2087879"/>
            <a:ext cx="7555245" cy="579121"/>
          </a:xfrm>
        </p:spPr>
        <p:txBody>
          <a:bodyPr/>
          <a:lstStyle/>
          <a:p>
            <a:pPr algn="l">
              <a:lnSpc>
                <a:spcPct val="100000"/>
              </a:lnSpc>
            </a:pPr>
            <a:r>
              <a:rPr lang="fr-FR" sz="3600" dirty="0">
                <a:solidFill>
                  <a:schemeClr val="accent1"/>
                </a:solidFill>
              </a:rPr>
              <a:t>2. Prévention de la radicalisation : de quoi parle-t-on ?</a:t>
            </a:r>
          </a:p>
        </p:txBody>
      </p:sp>
      <p:sp>
        <p:nvSpPr>
          <p:cNvPr id="3" name="Espace réservé du texte 2">
            <a:extLst>
              <a:ext uri="{FF2B5EF4-FFF2-40B4-BE49-F238E27FC236}">
                <a16:creationId xmlns:a16="http://schemas.microsoft.com/office/drawing/2014/main" id="{71ACCBCC-9918-412D-ACF6-3A697A5AE580}"/>
              </a:ext>
            </a:extLst>
          </p:cNvPr>
          <p:cNvSpPr>
            <a:spLocks noGrp="1"/>
          </p:cNvSpPr>
          <p:nvPr>
            <p:ph type="body" idx="1"/>
          </p:nvPr>
        </p:nvSpPr>
        <p:spPr>
          <a:xfrm>
            <a:off x="955342" y="3442098"/>
            <a:ext cx="7555245" cy="1125140"/>
          </a:xfrm>
        </p:spPr>
        <p:txBody>
          <a:bodyPr/>
          <a:lstStyle/>
          <a:p>
            <a:endParaRPr lang="fr-FR" dirty="0"/>
          </a:p>
        </p:txBody>
      </p:sp>
    </p:spTree>
    <p:extLst>
      <p:ext uri="{BB962C8B-B14F-4D97-AF65-F5344CB8AC3E}">
        <p14:creationId xmlns:p14="http://schemas.microsoft.com/office/powerpoint/2010/main" val="3944465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320675"/>
            <a:ext cx="7483901" cy="595382"/>
          </a:xfrm>
        </p:spPr>
        <p:txBody>
          <a:bodyPr/>
          <a:lstStyle/>
          <a:p>
            <a:r>
              <a:rPr lang="fr-FR" dirty="0"/>
              <a:t>Contexte</a:t>
            </a:r>
          </a:p>
        </p:txBody>
      </p:sp>
      <p:sp>
        <p:nvSpPr>
          <p:cNvPr id="5" name="Espace réservé du texte 4"/>
          <p:cNvSpPr>
            <a:spLocks noGrp="1"/>
          </p:cNvSpPr>
          <p:nvPr>
            <p:ph type="body" sz="quarter" idx="13"/>
          </p:nvPr>
        </p:nvSpPr>
        <p:spPr>
          <a:xfrm>
            <a:off x="1342415" y="1047502"/>
            <a:ext cx="7483901" cy="3440813"/>
          </a:xfrm>
        </p:spPr>
        <p:txBody>
          <a:bodyPr/>
          <a:lstStyle/>
          <a:p>
            <a:pPr>
              <a:lnSpc>
                <a:spcPct val="100000"/>
              </a:lnSpc>
              <a:spcBef>
                <a:spcPts val="0"/>
              </a:spcBef>
            </a:pPr>
            <a:r>
              <a:rPr lang="fr-FR" sz="1800" dirty="0"/>
              <a:t>Il existe plusieurs formes de radicalisation : politique, religieuse, idéologique, violente ou non violente…</a:t>
            </a:r>
          </a:p>
          <a:p>
            <a:pPr>
              <a:lnSpc>
                <a:spcPct val="100000"/>
              </a:lnSpc>
              <a:spcBef>
                <a:spcPts val="0"/>
              </a:spcBef>
            </a:pPr>
            <a:endParaRPr lang="fr-FR" sz="1800" dirty="0"/>
          </a:p>
          <a:p>
            <a:pPr>
              <a:lnSpc>
                <a:spcPct val="100000"/>
              </a:lnSpc>
              <a:spcBef>
                <a:spcPts val="0"/>
              </a:spcBef>
            </a:pPr>
            <a:r>
              <a:rPr lang="fr-FR" sz="1800" dirty="0"/>
              <a:t>La radicalisation n’est pas un phénomène nouveau en France.</a:t>
            </a:r>
          </a:p>
          <a:p>
            <a:pPr>
              <a:lnSpc>
                <a:spcPct val="100000"/>
              </a:lnSpc>
              <a:spcBef>
                <a:spcPts val="0"/>
              </a:spcBef>
            </a:pPr>
            <a:endParaRPr lang="fr-FR" sz="1800" dirty="0"/>
          </a:p>
          <a:p>
            <a:pPr>
              <a:lnSpc>
                <a:spcPct val="100000"/>
              </a:lnSpc>
              <a:spcBef>
                <a:spcPts val="0"/>
              </a:spcBef>
            </a:pPr>
            <a:r>
              <a:rPr lang="fr-FR" sz="1800" dirty="0"/>
              <a:t>Cette séquence s’attache à présenter la </a:t>
            </a:r>
            <a:r>
              <a:rPr lang="fr-FR" sz="1800" dirty="0">
                <a:solidFill>
                  <a:srgbClr val="00AEE1"/>
                </a:solidFill>
              </a:rPr>
              <a:t>politique publique de prévention de la radicalisation djihadiste</a:t>
            </a:r>
            <a:r>
              <a:rPr lang="fr-FR" sz="1800" dirty="0"/>
              <a:t> uniquement, menée par l’Etat depuis 2014.</a:t>
            </a:r>
          </a:p>
        </p:txBody>
      </p:sp>
    </p:spTree>
    <p:extLst>
      <p:ext uri="{BB962C8B-B14F-4D97-AF65-F5344CB8AC3E}">
        <p14:creationId xmlns:p14="http://schemas.microsoft.com/office/powerpoint/2010/main" val="1988780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De quoi parle – t – on ?</a:t>
            </a:r>
            <a:br>
              <a:rPr lang="fr-FR" dirty="0"/>
            </a:br>
            <a:r>
              <a:rPr lang="fr-FR" sz="1800" dirty="0"/>
              <a:t>Définissez et distinguez les termes suivants :</a:t>
            </a:r>
            <a:br>
              <a:rPr lang="fr-FR" dirty="0"/>
            </a:br>
            <a:endParaRPr lang="fr-FR" dirty="0"/>
          </a:p>
        </p:txBody>
      </p:sp>
      <p:sp>
        <p:nvSpPr>
          <p:cNvPr id="5" name="Espace réservé du texte 4"/>
          <p:cNvSpPr>
            <a:spLocks noGrp="1"/>
          </p:cNvSpPr>
          <p:nvPr>
            <p:ph type="body" sz="quarter" idx="13"/>
          </p:nvPr>
        </p:nvSpPr>
        <p:spPr>
          <a:xfrm>
            <a:off x="1439311" y="1478648"/>
            <a:ext cx="3785832" cy="1940181"/>
          </a:xfrm>
        </p:spPr>
        <p:txBody>
          <a:bodyPr/>
          <a:lstStyle/>
          <a:p>
            <a:pPr>
              <a:lnSpc>
                <a:spcPct val="100000"/>
              </a:lnSpc>
              <a:spcBef>
                <a:spcPts val="0"/>
              </a:spcBef>
              <a:spcAft>
                <a:spcPts val="0"/>
              </a:spcAft>
              <a:tabLst>
                <a:tab pos="1971675" algn="l"/>
              </a:tabLst>
            </a:pPr>
            <a:r>
              <a:rPr lang="fr-FR" sz="2000" b="0" dirty="0"/>
              <a:t>Radicalisation</a:t>
            </a:r>
          </a:p>
          <a:p>
            <a:pPr>
              <a:lnSpc>
                <a:spcPct val="100000"/>
              </a:lnSpc>
              <a:spcBef>
                <a:spcPts val="0"/>
              </a:spcBef>
              <a:spcAft>
                <a:spcPts val="0"/>
              </a:spcAft>
              <a:tabLst>
                <a:tab pos="1971675" algn="l"/>
              </a:tabLst>
            </a:pPr>
            <a:endParaRPr lang="fr-FR" sz="2000" b="0" dirty="0"/>
          </a:p>
          <a:p>
            <a:pPr>
              <a:lnSpc>
                <a:spcPct val="100000"/>
              </a:lnSpc>
              <a:spcBef>
                <a:spcPts val="0"/>
              </a:spcBef>
              <a:spcAft>
                <a:spcPts val="0"/>
              </a:spcAft>
              <a:tabLst>
                <a:tab pos="1971675" algn="l"/>
              </a:tabLst>
            </a:pPr>
            <a:r>
              <a:rPr lang="fr-FR" sz="2000" b="0" dirty="0"/>
              <a:t>Terrorisme</a:t>
            </a:r>
          </a:p>
          <a:p>
            <a:pPr>
              <a:lnSpc>
                <a:spcPct val="100000"/>
              </a:lnSpc>
              <a:spcBef>
                <a:spcPts val="0"/>
              </a:spcBef>
              <a:spcAft>
                <a:spcPts val="0"/>
              </a:spcAft>
              <a:tabLst>
                <a:tab pos="1971675" algn="l"/>
              </a:tabLst>
            </a:pPr>
            <a:endParaRPr lang="fr-FR" sz="2000" b="0" dirty="0"/>
          </a:p>
          <a:p>
            <a:pPr>
              <a:lnSpc>
                <a:spcPct val="100000"/>
              </a:lnSpc>
              <a:spcBef>
                <a:spcPts val="0"/>
              </a:spcBef>
              <a:spcAft>
                <a:spcPts val="0"/>
              </a:spcAft>
              <a:tabLst>
                <a:tab pos="1971675" algn="l"/>
              </a:tabLst>
            </a:pPr>
            <a:r>
              <a:rPr lang="fr-FR" sz="2000" b="0" dirty="0"/>
              <a:t>Fondamentalisme religieux</a:t>
            </a:r>
          </a:p>
          <a:p>
            <a:pPr>
              <a:lnSpc>
                <a:spcPct val="100000"/>
              </a:lnSpc>
              <a:spcBef>
                <a:spcPts val="0"/>
              </a:spcBef>
              <a:spcAft>
                <a:spcPts val="0"/>
              </a:spcAft>
              <a:tabLst>
                <a:tab pos="1971675" algn="l"/>
              </a:tabLst>
            </a:pPr>
            <a:endParaRPr lang="fr-FR" sz="2000" b="0" dirty="0"/>
          </a:p>
          <a:p>
            <a:pPr>
              <a:lnSpc>
                <a:spcPct val="100000"/>
              </a:lnSpc>
              <a:spcBef>
                <a:spcPts val="0"/>
              </a:spcBef>
              <a:spcAft>
                <a:spcPts val="0"/>
              </a:spcAft>
              <a:tabLst>
                <a:tab pos="1971675" algn="l"/>
              </a:tabLst>
            </a:pPr>
            <a:r>
              <a:rPr lang="fr-FR" sz="2000" b="0" dirty="0"/>
              <a:t>Dérive sectaire</a:t>
            </a:r>
          </a:p>
        </p:txBody>
      </p:sp>
    </p:spTree>
    <p:extLst>
      <p:ext uri="{BB962C8B-B14F-4D97-AF65-F5344CB8AC3E}">
        <p14:creationId xmlns:p14="http://schemas.microsoft.com/office/powerpoint/2010/main" val="2365390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De quoi parle – t – on ?</a:t>
            </a:r>
            <a:br>
              <a:rPr lang="fr-FR" dirty="0"/>
            </a:br>
            <a:r>
              <a:rPr lang="fr-FR" sz="1800" dirty="0"/>
              <a:t>Reliez les termes avec les expressions qui les caractérisent :</a:t>
            </a:r>
            <a:br>
              <a:rPr lang="fr-FR" dirty="0"/>
            </a:br>
            <a:endParaRPr lang="fr-FR" dirty="0"/>
          </a:p>
        </p:txBody>
      </p:sp>
      <p:sp>
        <p:nvSpPr>
          <p:cNvPr id="5" name="Espace réservé du texte 4"/>
          <p:cNvSpPr>
            <a:spLocks noGrp="1"/>
          </p:cNvSpPr>
          <p:nvPr>
            <p:ph type="body" sz="quarter" idx="13"/>
          </p:nvPr>
        </p:nvSpPr>
        <p:spPr>
          <a:xfrm>
            <a:off x="995174" y="1948912"/>
            <a:ext cx="2667610" cy="1940181"/>
          </a:xfrm>
        </p:spPr>
        <p:txBody>
          <a:bodyPr/>
          <a:lstStyle/>
          <a:p>
            <a:pPr>
              <a:lnSpc>
                <a:spcPct val="100000"/>
              </a:lnSpc>
              <a:spcBef>
                <a:spcPts val="0"/>
              </a:spcBef>
              <a:spcAft>
                <a:spcPts val="0"/>
              </a:spcAft>
              <a:tabLst>
                <a:tab pos="1971675" algn="l"/>
              </a:tabLst>
            </a:pPr>
            <a:r>
              <a:rPr lang="fr-FR" b="0" dirty="0"/>
              <a:t>Radicalisation 	□</a:t>
            </a:r>
          </a:p>
          <a:p>
            <a:pPr>
              <a:lnSpc>
                <a:spcPct val="100000"/>
              </a:lnSpc>
              <a:spcBef>
                <a:spcPts val="0"/>
              </a:spcBef>
              <a:spcAft>
                <a:spcPts val="0"/>
              </a:spcAft>
              <a:tabLst>
                <a:tab pos="1971675" algn="l"/>
              </a:tabLst>
            </a:pPr>
            <a:endParaRPr lang="fr-FR" b="0" dirty="0"/>
          </a:p>
          <a:p>
            <a:pPr>
              <a:lnSpc>
                <a:spcPct val="100000"/>
              </a:lnSpc>
              <a:spcBef>
                <a:spcPts val="0"/>
              </a:spcBef>
              <a:spcAft>
                <a:spcPts val="0"/>
              </a:spcAft>
              <a:tabLst>
                <a:tab pos="1971675" algn="l"/>
              </a:tabLst>
            </a:pPr>
            <a:r>
              <a:rPr lang="fr-FR" b="0" dirty="0"/>
              <a:t>Terrorisme 	□</a:t>
            </a:r>
          </a:p>
          <a:p>
            <a:pPr>
              <a:lnSpc>
                <a:spcPct val="100000"/>
              </a:lnSpc>
              <a:spcBef>
                <a:spcPts val="0"/>
              </a:spcBef>
              <a:spcAft>
                <a:spcPts val="0"/>
              </a:spcAft>
              <a:tabLst>
                <a:tab pos="1971675" algn="l"/>
              </a:tabLst>
            </a:pPr>
            <a:endParaRPr lang="fr-FR" b="0" dirty="0"/>
          </a:p>
          <a:p>
            <a:pPr>
              <a:lnSpc>
                <a:spcPct val="100000"/>
              </a:lnSpc>
              <a:spcBef>
                <a:spcPts val="0"/>
              </a:spcBef>
              <a:spcAft>
                <a:spcPts val="0"/>
              </a:spcAft>
              <a:tabLst>
                <a:tab pos="1971675" algn="l"/>
              </a:tabLst>
            </a:pPr>
            <a:r>
              <a:rPr lang="fr-FR" b="0" dirty="0"/>
              <a:t>Fondamentalisme</a:t>
            </a:r>
          </a:p>
          <a:p>
            <a:pPr>
              <a:lnSpc>
                <a:spcPct val="100000"/>
              </a:lnSpc>
              <a:spcBef>
                <a:spcPts val="0"/>
              </a:spcBef>
              <a:spcAft>
                <a:spcPts val="0"/>
              </a:spcAft>
              <a:tabLst>
                <a:tab pos="1971675" algn="l"/>
              </a:tabLst>
            </a:pPr>
            <a:r>
              <a:rPr lang="fr-FR" b="0" dirty="0"/>
              <a:t>religieux	□</a:t>
            </a:r>
          </a:p>
          <a:p>
            <a:pPr>
              <a:lnSpc>
                <a:spcPct val="100000"/>
              </a:lnSpc>
              <a:spcBef>
                <a:spcPts val="0"/>
              </a:spcBef>
              <a:spcAft>
                <a:spcPts val="0"/>
              </a:spcAft>
              <a:tabLst>
                <a:tab pos="1971675" algn="l"/>
              </a:tabLst>
            </a:pPr>
            <a:endParaRPr lang="fr-FR" b="0" dirty="0"/>
          </a:p>
          <a:p>
            <a:pPr>
              <a:lnSpc>
                <a:spcPct val="100000"/>
              </a:lnSpc>
              <a:spcBef>
                <a:spcPts val="0"/>
              </a:spcBef>
              <a:spcAft>
                <a:spcPts val="0"/>
              </a:spcAft>
              <a:tabLst>
                <a:tab pos="1971675" algn="l"/>
              </a:tabLst>
            </a:pPr>
            <a:r>
              <a:rPr lang="fr-FR" b="0" dirty="0"/>
              <a:t>Dérive sectaire 	□</a:t>
            </a:r>
          </a:p>
        </p:txBody>
      </p:sp>
      <p:sp>
        <p:nvSpPr>
          <p:cNvPr id="6" name="Espace réservé du texte 4"/>
          <p:cNvSpPr txBox="1">
            <a:spLocks/>
          </p:cNvSpPr>
          <p:nvPr/>
        </p:nvSpPr>
        <p:spPr>
          <a:xfrm>
            <a:off x="4467224" y="1468708"/>
            <a:ext cx="4162969" cy="3184316"/>
          </a:xfrm>
          <a:prstGeom prst="rect">
            <a:avLst/>
          </a:prstGeom>
        </p:spPr>
        <p:txBody>
          <a:bodyPr/>
          <a:lstStyle>
            <a:lvl1pPr algn="l" defTabSz="457200" rtl="0" eaLnBrk="0" fontAlgn="base" hangingPunct="0">
              <a:lnSpc>
                <a:spcPts val="2200"/>
              </a:lnSpc>
              <a:spcBef>
                <a:spcPts val="563"/>
              </a:spcBef>
              <a:spcAft>
                <a:spcPts val="1200"/>
              </a:spcAft>
              <a:buFont typeface="Arial" pitchFamily="34" charset="0"/>
              <a:buNone/>
              <a:defRPr lang="fr-FR" sz="1600" b="1" kern="1200">
                <a:solidFill>
                  <a:schemeClr val="tx1"/>
                </a:solidFill>
                <a:latin typeface="+mn-lt"/>
                <a:ea typeface="ＭＳ Ｐゴシック" charset="0"/>
                <a:cs typeface="Arial"/>
              </a:defRPr>
            </a:lvl1pPr>
            <a:lvl2pPr marL="179388" indent="-179388" algn="l" defTabSz="457200" rtl="0" eaLnBrk="0" fontAlgn="base" hangingPunct="0">
              <a:lnSpc>
                <a:spcPts val="2200"/>
              </a:lnSpc>
              <a:spcBef>
                <a:spcPct val="0"/>
              </a:spcBef>
              <a:spcAft>
                <a:spcPct val="0"/>
              </a:spcAft>
              <a:buFont typeface="Arial" pitchFamily="34" charset="0"/>
              <a:buChar char="•"/>
              <a:defRPr lang="fr-FR" sz="1600" b="1" kern="1200">
                <a:solidFill>
                  <a:srgbClr val="00A47F"/>
                </a:solidFill>
                <a:latin typeface="+mj-lt"/>
                <a:ea typeface="ＭＳ Ｐゴシック" pitchFamily="34" charset="-128"/>
                <a:cs typeface="Arial"/>
              </a:defRPr>
            </a:lvl2pPr>
            <a:lvl3pPr marL="357188" indent="-177800" algn="l" defTabSz="457200" rtl="0" eaLnBrk="0" fontAlgn="base" hangingPunct="0">
              <a:lnSpc>
                <a:spcPts val="2200"/>
              </a:lnSpc>
              <a:spcBef>
                <a:spcPct val="0"/>
              </a:spcBef>
              <a:spcAft>
                <a:spcPct val="0"/>
              </a:spcAft>
              <a:buFont typeface="Arial" pitchFamily="34" charset="0"/>
              <a:buChar char="•"/>
              <a:defRPr lang="fr-FR" sz="1600" kern="1200">
                <a:solidFill>
                  <a:srgbClr val="004494"/>
                </a:solidFill>
                <a:latin typeface="+mj-lt"/>
                <a:ea typeface="Geneva"/>
                <a:cs typeface="Geneva" pitchFamily="7" charset="0"/>
              </a:defRPr>
            </a:lvl3pPr>
            <a:lvl4pPr marL="538163" indent="-139700" algn="l" defTabSz="457200" rtl="0" eaLnBrk="0" fontAlgn="base" hangingPunct="0">
              <a:lnSpc>
                <a:spcPts val="2200"/>
              </a:lnSpc>
              <a:spcBef>
                <a:spcPct val="0"/>
              </a:spcBef>
              <a:spcAft>
                <a:spcPct val="0"/>
              </a:spcAft>
              <a:buFont typeface="Arial" pitchFamily="34" charset="0"/>
              <a:buChar char="•"/>
              <a:defRPr lang="fr-FR" sz="1600" kern="1200">
                <a:solidFill>
                  <a:srgbClr val="00A47F"/>
                </a:solidFill>
                <a:latin typeface="+mj-lt"/>
                <a:ea typeface="Geneva"/>
                <a:cs typeface="Geneva" pitchFamily="7" charset="0"/>
              </a:defRPr>
            </a:lvl4pPr>
            <a:lvl5pPr marL="987425" indent="-179388" algn="l" defTabSz="457200" rtl="0" eaLnBrk="0" fontAlgn="base" hangingPunct="0">
              <a:lnSpc>
                <a:spcPts val="2200"/>
              </a:lnSpc>
              <a:spcBef>
                <a:spcPct val="0"/>
              </a:spcBef>
              <a:spcAft>
                <a:spcPct val="0"/>
              </a:spcAft>
              <a:buFont typeface="Arial" pitchFamily="34" charset="0"/>
              <a:buChar char="•"/>
              <a:defRPr lang="fr-FR" sz="1600" kern="1200">
                <a:solidFill>
                  <a:srgbClr val="004494"/>
                </a:solidFill>
                <a:latin typeface="+mj-lt"/>
                <a:ea typeface="Geneva"/>
                <a:cs typeface="Geneva" pitchFamily="7"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47675" indent="-447675">
              <a:lnSpc>
                <a:spcPct val="100000"/>
              </a:lnSpc>
              <a:spcBef>
                <a:spcPts val="0"/>
              </a:spcBef>
              <a:spcAft>
                <a:spcPts val="0"/>
              </a:spcAft>
            </a:pPr>
            <a:r>
              <a:rPr lang="fr-FR" b="0" dirty="0"/>
              <a:t>□ 	susciter la peur dans l’opinion en vue de faire pression sur un Etat</a:t>
            </a:r>
          </a:p>
          <a:p>
            <a:pPr marL="447675" indent="-447675">
              <a:lnSpc>
                <a:spcPct val="100000"/>
              </a:lnSpc>
              <a:spcBef>
                <a:spcPts val="0"/>
              </a:spcBef>
              <a:spcAft>
                <a:spcPts val="0"/>
              </a:spcAft>
            </a:pPr>
            <a:endParaRPr lang="fr-FR" b="0" dirty="0"/>
          </a:p>
          <a:p>
            <a:pPr marL="447675" indent="-447675">
              <a:lnSpc>
                <a:spcPct val="100000"/>
              </a:lnSpc>
              <a:spcBef>
                <a:spcPts val="0"/>
              </a:spcBef>
              <a:spcAft>
                <a:spcPts val="0"/>
              </a:spcAft>
            </a:pPr>
            <a:r>
              <a:rPr lang="fr-FR" b="0" dirty="0"/>
              <a:t>□ 	volonté de respecter intégralement une tradition religieuse</a:t>
            </a:r>
          </a:p>
          <a:p>
            <a:pPr marL="447675" indent="-447675">
              <a:lnSpc>
                <a:spcPct val="100000"/>
              </a:lnSpc>
              <a:spcBef>
                <a:spcPts val="0"/>
              </a:spcBef>
              <a:spcAft>
                <a:spcPts val="0"/>
              </a:spcAft>
            </a:pPr>
            <a:endParaRPr lang="fr-FR" b="0" dirty="0"/>
          </a:p>
          <a:p>
            <a:pPr marL="447675" indent="-447675">
              <a:lnSpc>
                <a:spcPct val="100000"/>
              </a:lnSpc>
              <a:spcBef>
                <a:spcPts val="0"/>
              </a:spcBef>
              <a:spcAft>
                <a:spcPts val="0"/>
              </a:spcAft>
            </a:pPr>
            <a:r>
              <a:rPr lang="fr-FR" b="0" dirty="0"/>
              <a:t>□ 	être conduit ou maintenu dans un état de sujétion psychologique ou physique</a:t>
            </a:r>
          </a:p>
          <a:p>
            <a:pPr lvl="0" eaLnBrk="1" hangingPunct="1">
              <a:lnSpc>
                <a:spcPct val="100000"/>
              </a:lnSpc>
              <a:spcBef>
                <a:spcPts val="0"/>
              </a:spcBef>
              <a:spcAft>
                <a:spcPts val="0"/>
              </a:spcAft>
            </a:pPr>
            <a:endParaRPr lang="fr-FR" b="0" dirty="0">
              <a:solidFill>
                <a:srgbClr val="595959"/>
              </a:solidFill>
              <a:latin typeface="+mj-lt"/>
              <a:ea typeface="+mn-ea"/>
              <a:cs typeface="Arial" pitchFamily="34" charset="0"/>
            </a:endParaRPr>
          </a:p>
          <a:p>
            <a:pPr marL="447675" lvl="0" indent="-447675" eaLnBrk="1" hangingPunct="1">
              <a:lnSpc>
                <a:spcPct val="100000"/>
              </a:lnSpc>
              <a:spcBef>
                <a:spcPts val="0"/>
              </a:spcBef>
              <a:spcAft>
                <a:spcPts val="0"/>
              </a:spcAft>
            </a:pPr>
            <a:r>
              <a:rPr lang="fr-FR" b="0" dirty="0">
                <a:solidFill>
                  <a:srgbClr val="595959"/>
                </a:solidFill>
                <a:latin typeface="+mj-lt"/>
                <a:ea typeface="+mn-ea"/>
                <a:cs typeface="Arial" pitchFamily="34" charset="0"/>
              </a:rPr>
              <a:t>□ 	forme violente d’action liée à une idéologie extrémiste</a:t>
            </a:r>
          </a:p>
          <a:p>
            <a:pPr marL="447675" lvl="0" indent="-447675" eaLnBrk="1" hangingPunct="1">
              <a:lnSpc>
                <a:spcPct val="100000"/>
              </a:lnSpc>
              <a:spcBef>
                <a:spcPts val="0"/>
              </a:spcBef>
              <a:spcAft>
                <a:spcPts val="0"/>
              </a:spcAft>
            </a:pPr>
            <a:endParaRPr lang="fr-FR" sz="1800" b="0" dirty="0">
              <a:solidFill>
                <a:srgbClr val="595959"/>
              </a:solidFill>
              <a:latin typeface="Arial" pitchFamily="34" charset="0"/>
              <a:ea typeface="+mn-ea"/>
              <a:cs typeface="Arial" pitchFamily="34" charset="0"/>
            </a:endParaRPr>
          </a:p>
          <a:p>
            <a:pPr>
              <a:lnSpc>
                <a:spcPct val="100000"/>
              </a:lnSpc>
              <a:spcBef>
                <a:spcPts val="0"/>
              </a:spcBef>
              <a:spcAft>
                <a:spcPts val="0"/>
              </a:spcAft>
            </a:pPr>
            <a:endParaRPr lang="fr-FR" sz="1800" b="0" dirty="0"/>
          </a:p>
        </p:txBody>
      </p:sp>
      <p:cxnSp>
        <p:nvCxnSpPr>
          <p:cNvPr id="3" name="Connecteur droit 2"/>
          <p:cNvCxnSpPr/>
          <p:nvPr/>
        </p:nvCxnSpPr>
        <p:spPr>
          <a:xfrm flipV="1">
            <a:off x="3159889" y="1643605"/>
            <a:ext cx="1481559" cy="949124"/>
          </a:xfrm>
          <a:prstGeom prst="line">
            <a:avLst/>
          </a:prstGeom>
          <a:ln w="50800"/>
        </p:spPr>
        <p:style>
          <a:lnRef idx="2">
            <a:schemeClr val="accent1"/>
          </a:lnRef>
          <a:fillRef idx="0">
            <a:schemeClr val="accent1"/>
          </a:fillRef>
          <a:effectRef idx="1">
            <a:schemeClr val="accent1"/>
          </a:effectRef>
          <a:fontRef idx="minor">
            <a:schemeClr val="tx1"/>
          </a:fontRef>
        </p:style>
      </p:cxnSp>
      <p:cxnSp>
        <p:nvCxnSpPr>
          <p:cNvPr id="8" name="Connecteur droit 7"/>
          <p:cNvCxnSpPr/>
          <p:nvPr/>
        </p:nvCxnSpPr>
        <p:spPr>
          <a:xfrm flipV="1">
            <a:off x="3159888" y="3107803"/>
            <a:ext cx="1481560" cy="697843"/>
          </a:xfrm>
          <a:prstGeom prst="line">
            <a:avLst/>
          </a:prstGeom>
          <a:ln w="50800"/>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a:off x="3159889" y="2118167"/>
            <a:ext cx="1516284" cy="1754446"/>
          </a:xfrm>
          <a:prstGeom prst="line">
            <a:avLst/>
          </a:prstGeom>
          <a:ln w="50800"/>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flipV="1">
            <a:off x="3159888" y="2386149"/>
            <a:ext cx="1481560" cy="993659"/>
          </a:xfrm>
          <a:prstGeom prst="line">
            <a:avLst/>
          </a:prstGeom>
          <a:ln w="50800"/>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1561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Définition de la radicalisation</a:t>
            </a:r>
          </a:p>
        </p:txBody>
      </p:sp>
      <p:sp>
        <p:nvSpPr>
          <p:cNvPr id="5" name="Espace réservé du texte 4"/>
          <p:cNvSpPr>
            <a:spLocks noGrp="1"/>
          </p:cNvSpPr>
          <p:nvPr>
            <p:ph type="body" sz="quarter" idx="13"/>
          </p:nvPr>
        </p:nvSpPr>
        <p:spPr>
          <a:xfrm>
            <a:off x="1096882" y="866987"/>
            <a:ext cx="7483901" cy="3645747"/>
          </a:xfrm>
        </p:spPr>
        <p:txBody>
          <a:bodyPr/>
          <a:lstStyle/>
          <a:p>
            <a:r>
              <a:rPr lang="fr-FR" sz="1800" dirty="0"/>
              <a:t>« Par radicalisation on désigne le </a:t>
            </a:r>
            <a:r>
              <a:rPr lang="fr-FR" sz="1800" dirty="0">
                <a:solidFill>
                  <a:srgbClr val="00ACF0"/>
                </a:solidFill>
              </a:rPr>
              <a:t>processus</a:t>
            </a:r>
            <a:r>
              <a:rPr lang="fr-FR" sz="1800" dirty="0"/>
              <a:t> par lequel un individu ou un groupe adopte une forme </a:t>
            </a:r>
            <a:r>
              <a:rPr lang="fr-FR" sz="1800" dirty="0">
                <a:solidFill>
                  <a:srgbClr val="00ACF0"/>
                </a:solidFill>
              </a:rPr>
              <a:t>violente</a:t>
            </a:r>
            <a:r>
              <a:rPr lang="fr-FR" sz="1800" dirty="0"/>
              <a:t> d’action, directement lié à une </a:t>
            </a:r>
            <a:r>
              <a:rPr lang="fr-FR" sz="1800" dirty="0">
                <a:solidFill>
                  <a:srgbClr val="00ACF0"/>
                </a:solidFill>
              </a:rPr>
              <a:t>idéologie extrémiste </a:t>
            </a:r>
            <a:r>
              <a:rPr lang="fr-FR" sz="1800" dirty="0"/>
              <a:t>à contenu politique, social ou religieux qui </a:t>
            </a:r>
            <a:r>
              <a:rPr lang="fr-FR" sz="1800" dirty="0">
                <a:solidFill>
                  <a:srgbClr val="00ACF0"/>
                </a:solidFill>
              </a:rPr>
              <a:t>conteste l’ordre établi</a:t>
            </a:r>
            <a:r>
              <a:rPr lang="fr-FR" sz="1800" dirty="0"/>
              <a:t> sur le plan politique, social ou culturel »</a:t>
            </a:r>
          </a:p>
          <a:p>
            <a:pPr>
              <a:spcAft>
                <a:spcPts val="3600"/>
              </a:spcAft>
            </a:pPr>
            <a:r>
              <a:rPr lang="fr-FR" sz="1800" b="0" dirty="0" err="1"/>
              <a:t>Farhad</a:t>
            </a:r>
            <a:r>
              <a:rPr lang="fr-FR" sz="1800" b="0" dirty="0"/>
              <a:t> </a:t>
            </a:r>
            <a:r>
              <a:rPr lang="fr-FR" sz="1800" b="0" dirty="0" err="1"/>
              <a:t>Khosrokhavar</a:t>
            </a:r>
            <a:r>
              <a:rPr lang="fr-FR" sz="1800" b="0" dirty="0"/>
              <a:t>, sociologue, directeur d’études à l’Ecole des hautes études en sciences sociales (EHESS)</a:t>
            </a:r>
          </a:p>
          <a:p>
            <a:pPr algn="just"/>
            <a:r>
              <a:rPr lang="fr-FR" sz="1800" b="0" dirty="0"/>
              <a:t>Définition du Conseil de l’Europe : </a:t>
            </a:r>
            <a:r>
              <a:rPr lang="fr-FR" sz="1800" dirty="0"/>
              <a:t>« Processus dynamique par lequel un individu accepte et soutient l’extrémisme violent de manière croissante. Les raisons motivant ce processus peuvent être idéologiques, politiques, religieuses, sociales, économiques ou personnelles »</a:t>
            </a:r>
          </a:p>
        </p:txBody>
      </p:sp>
    </p:spTree>
    <p:extLst>
      <p:ext uri="{BB962C8B-B14F-4D97-AF65-F5344CB8AC3E}">
        <p14:creationId xmlns:p14="http://schemas.microsoft.com/office/powerpoint/2010/main" val="3625272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Terrorisme</a:t>
            </a:r>
          </a:p>
        </p:txBody>
      </p:sp>
      <p:sp>
        <p:nvSpPr>
          <p:cNvPr id="5" name="Espace réservé du texte 4"/>
          <p:cNvSpPr>
            <a:spLocks noGrp="1"/>
          </p:cNvSpPr>
          <p:nvPr>
            <p:ph type="body" sz="quarter" idx="13"/>
          </p:nvPr>
        </p:nvSpPr>
        <p:spPr>
          <a:xfrm>
            <a:off x="1342415" y="1265639"/>
            <a:ext cx="6830035" cy="1900255"/>
          </a:xfrm>
        </p:spPr>
        <p:txBody>
          <a:bodyPr/>
          <a:lstStyle/>
          <a:p>
            <a:pPr algn="just"/>
            <a:r>
              <a:rPr lang="fr-FR" sz="1800" dirty="0"/>
              <a:t>Un consensus s’établit autour de certains critères de définition du terrorisme : le recours à la violence par un individu ou une organisation en dehors du cadre des guerres conventionnelles et du droit de la guerre afin de </a:t>
            </a:r>
            <a:r>
              <a:rPr lang="fr-FR" sz="1800" dirty="0">
                <a:solidFill>
                  <a:srgbClr val="00ACF0"/>
                </a:solidFill>
              </a:rPr>
              <a:t>susciter la peur dans l’opinion publique </a:t>
            </a:r>
            <a:r>
              <a:rPr lang="fr-FR" sz="1800" dirty="0"/>
              <a:t>en vue de faire pression sur un ou des Etats pour affirmer une cause et atteindre un </a:t>
            </a:r>
            <a:r>
              <a:rPr lang="fr-FR" sz="1800" dirty="0">
                <a:solidFill>
                  <a:srgbClr val="00ACF0"/>
                </a:solidFill>
              </a:rPr>
              <a:t>objectif politique </a:t>
            </a:r>
            <a:r>
              <a:rPr lang="fr-FR" sz="1800" dirty="0"/>
              <a:t>donné. </a:t>
            </a:r>
          </a:p>
        </p:txBody>
      </p:sp>
    </p:spTree>
    <p:extLst>
      <p:ext uri="{BB962C8B-B14F-4D97-AF65-F5344CB8AC3E}">
        <p14:creationId xmlns:p14="http://schemas.microsoft.com/office/powerpoint/2010/main" val="2867998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Fondamentalisme religieux</a:t>
            </a:r>
          </a:p>
        </p:txBody>
      </p:sp>
      <p:sp>
        <p:nvSpPr>
          <p:cNvPr id="5" name="Espace réservé du texte 4"/>
          <p:cNvSpPr>
            <a:spLocks noGrp="1"/>
          </p:cNvSpPr>
          <p:nvPr>
            <p:ph type="body" sz="quarter" idx="13"/>
          </p:nvPr>
        </p:nvSpPr>
        <p:spPr>
          <a:xfrm>
            <a:off x="1342415" y="973207"/>
            <a:ext cx="7239610" cy="3440813"/>
          </a:xfrm>
        </p:spPr>
        <p:txBody>
          <a:bodyPr/>
          <a:lstStyle/>
          <a:p>
            <a:pPr algn="just"/>
            <a:r>
              <a:rPr lang="fr-FR" sz="1800" dirty="0"/>
              <a:t>Le fondamentalisme religieux s’applique à de très nombreux courants, quelles que soient les religions. Il se caractérise par un </a:t>
            </a:r>
            <a:r>
              <a:rPr lang="fr-FR" sz="1800" dirty="0">
                <a:solidFill>
                  <a:srgbClr val="00AEE1"/>
                </a:solidFill>
              </a:rPr>
              <a:t>appel à revenir aux « fondamentaux »</a:t>
            </a:r>
            <a:r>
              <a:rPr lang="fr-FR" sz="1800" dirty="0"/>
              <a:t> qui, selon la religion, désignent un texte sacré, des rituels, des mœurs. Le fondamentalisme refuse toute interprétation et contextualisation de textes ou de pratiques religieuses. Il s’apparente également souvent à l’intégrisme qui se caractérise par son intransigeance à vouloir respecter intégralement la tradition religieuse. </a:t>
            </a:r>
          </a:p>
          <a:p>
            <a:pPr algn="just"/>
            <a:r>
              <a:rPr lang="fr-FR" sz="1800" dirty="0"/>
              <a:t>Le fondamentalisme ne se caractérise pas nécessairement par la violence mais suppose toujours une </a:t>
            </a:r>
            <a:r>
              <a:rPr lang="fr-FR" sz="1800" dirty="0">
                <a:solidFill>
                  <a:srgbClr val="00AEE1"/>
                </a:solidFill>
              </a:rPr>
              <a:t>rupture symbolique ou effective avec le reste de la société</a:t>
            </a:r>
            <a:r>
              <a:rPr lang="fr-FR" sz="1800" dirty="0"/>
              <a:t>.</a:t>
            </a:r>
          </a:p>
        </p:txBody>
      </p:sp>
    </p:spTree>
    <p:extLst>
      <p:ext uri="{BB962C8B-B14F-4D97-AF65-F5344CB8AC3E}">
        <p14:creationId xmlns:p14="http://schemas.microsoft.com/office/powerpoint/2010/main" val="3862764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Dérive sectaire</a:t>
            </a:r>
          </a:p>
        </p:txBody>
      </p:sp>
      <p:sp>
        <p:nvSpPr>
          <p:cNvPr id="5" name="Espace réservé du texte 4"/>
          <p:cNvSpPr>
            <a:spLocks noGrp="1"/>
          </p:cNvSpPr>
          <p:nvPr>
            <p:ph type="body" sz="quarter" idx="13"/>
          </p:nvPr>
        </p:nvSpPr>
        <p:spPr>
          <a:xfrm>
            <a:off x="1342415" y="1101737"/>
            <a:ext cx="7483901" cy="3440813"/>
          </a:xfrm>
        </p:spPr>
        <p:txBody>
          <a:bodyPr/>
          <a:lstStyle/>
          <a:p>
            <a:r>
              <a:rPr lang="fr-FR" sz="1800" dirty="0"/>
              <a:t>La dérive sectaire, contrairement à la secte ou la religion qui ne sont pas définies en droit français, est une notion reconnue en droit pénal. Elle se caractérise par la mise en œuvre, par un groupe organisé ou par un individu isolé, quelle que soit sa nature ou son activité, de pressions ou de techniques ayant pour but de </a:t>
            </a:r>
            <a:r>
              <a:rPr lang="fr-FR" sz="1800" dirty="0">
                <a:solidFill>
                  <a:srgbClr val="00ACF0"/>
                </a:solidFill>
              </a:rPr>
              <a:t>créer, de maintenir ou d’exploiter chez une personne un état de sujétion psychologique ou physique, la privant d’une partie de son libre arbitre,</a:t>
            </a:r>
            <a:r>
              <a:rPr lang="fr-FR" sz="1800" dirty="0"/>
              <a:t> avec des conséquences dommageables pour cette personne, son entourage ou pour la société.</a:t>
            </a:r>
          </a:p>
        </p:txBody>
      </p:sp>
    </p:spTree>
    <p:extLst>
      <p:ext uri="{BB962C8B-B14F-4D97-AF65-F5344CB8AC3E}">
        <p14:creationId xmlns:p14="http://schemas.microsoft.com/office/powerpoint/2010/main" val="1389124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30D08-F6F6-4AD6-B391-ED8B318F8D70}"/>
              </a:ext>
            </a:extLst>
          </p:cNvPr>
          <p:cNvSpPr>
            <a:spLocks noGrp="1"/>
          </p:cNvSpPr>
          <p:nvPr>
            <p:ph type="title"/>
          </p:nvPr>
        </p:nvSpPr>
        <p:spPr>
          <a:xfrm>
            <a:off x="955342" y="1673524"/>
            <a:ext cx="7555245" cy="1519687"/>
          </a:xfrm>
        </p:spPr>
        <p:txBody>
          <a:bodyPr/>
          <a:lstStyle/>
          <a:p>
            <a:pPr algn="l">
              <a:lnSpc>
                <a:spcPct val="100000"/>
              </a:lnSpc>
            </a:pPr>
            <a:r>
              <a:rPr lang="fr-FR" sz="3600" dirty="0">
                <a:solidFill>
                  <a:schemeClr val="accent1"/>
                </a:solidFill>
              </a:rPr>
              <a:t>Prévention de la radicalisation : la réponse publique</a:t>
            </a:r>
          </a:p>
        </p:txBody>
      </p:sp>
    </p:spTree>
    <p:extLst>
      <p:ext uri="{BB962C8B-B14F-4D97-AF65-F5344CB8AC3E}">
        <p14:creationId xmlns:p14="http://schemas.microsoft.com/office/powerpoint/2010/main" val="4047815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2800" dirty="0"/>
              <a:t>Les 3 piliers de la réponse publique</a:t>
            </a:r>
          </a:p>
        </p:txBody>
      </p:sp>
      <p:sp>
        <p:nvSpPr>
          <p:cNvPr id="5" name="Espace réservé du texte 4"/>
          <p:cNvSpPr>
            <a:spLocks noGrp="1"/>
          </p:cNvSpPr>
          <p:nvPr>
            <p:ph type="body" sz="quarter" idx="13"/>
          </p:nvPr>
        </p:nvSpPr>
        <p:spPr>
          <a:xfrm>
            <a:off x="1275740" y="1087507"/>
            <a:ext cx="7483901" cy="3440813"/>
          </a:xfrm>
        </p:spPr>
        <p:txBody>
          <a:bodyPr/>
          <a:lstStyle/>
          <a:p>
            <a:pPr>
              <a:lnSpc>
                <a:spcPct val="100000"/>
              </a:lnSpc>
              <a:spcBef>
                <a:spcPts val="0"/>
              </a:spcBef>
              <a:spcAft>
                <a:spcPts val="0"/>
              </a:spcAft>
            </a:pPr>
            <a:endParaRPr lang="fr-FR" sz="1800" dirty="0">
              <a:solidFill>
                <a:srgbClr val="00B050"/>
              </a:solidFill>
            </a:endParaRPr>
          </a:p>
          <a:p>
            <a:pPr>
              <a:lnSpc>
                <a:spcPct val="100000"/>
              </a:lnSpc>
              <a:spcBef>
                <a:spcPts val="0"/>
              </a:spcBef>
              <a:spcAft>
                <a:spcPts val="0"/>
              </a:spcAft>
            </a:pPr>
            <a:endParaRPr lang="fr-FR" sz="1800" dirty="0"/>
          </a:p>
        </p:txBody>
      </p:sp>
      <p:sp>
        <p:nvSpPr>
          <p:cNvPr id="2" name="Rectangle 1"/>
          <p:cNvSpPr/>
          <p:nvPr/>
        </p:nvSpPr>
        <p:spPr>
          <a:xfrm>
            <a:off x="2286000" y="1671935"/>
            <a:ext cx="4907902" cy="1815882"/>
          </a:xfrm>
          <a:prstGeom prst="rect">
            <a:avLst/>
          </a:prstGeom>
        </p:spPr>
        <p:txBody>
          <a:bodyPr wrap="square">
            <a:spAutoFit/>
          </a:bodyPr>
          <a:lstStyle/>
          <a:p>
            <a:pPr marL="342900" indent="-342900">
              <a:spcBef>
                <a:spcPts val="2400"/>
              </a:spcBef>
              <a:buFont typeface="+mj-lt"/>
              <a:buAutoNum type="arabicPeriod"/>
            </a:pPr>
            <a:r>
              <a:rPr lang="fr-FR" sz="2400" b="1" dirty="0">
                <a:latin typeface="+mn-lt"/>
                <a:ea typeface="ＭＳ Ｐゴシック" charset="0"/>
                <a:cs typeface="Arial"/>
              </a:rPr>
              <a:t>La détection et le signalement</a:t>
            </a:r>
          </a:p>
          <a:p>
            <a:pPr marL="342900" indent="-342900">
              <a:spcBef>
                <a:spcPts val="2400"/>
              </a:spcBef>
              <a:buFont typeface="+mj-lt"/>
              <a:buAutoNum type="arabicPeriod"/>
            </a:pPr>
            <a:r>
              <a:rPr lang="fr-FR" sz="2400" b="1" dirty="0">
                <a:latin typeface="+mn-lt"/>
                <a:ea typeface="ＭＳ Ｐゴシック" charset="0"/>
                <a:cs typeface="Arial"/>
              </a:rPr>
              <a:t>La prise en charge</a:t>
            </a:r>
          </a:p>
          <a:p>
            <a:pPr marL="342900" indent="-342900">
              <a:spcBef>
                <a:spcPts val="2400"/>
              </a:spcBef>
              <a:buFont typeface="+mj-lt"/>
              <a:buAutoNum type="arabicPeriod"/>
            </a:pPr>
            <a:r>
              <a:rPr lang="fr-FR" sz="2400" b="1" dirty="0">
                <a:latin typeface="+mn-lt"/>
                <a:ea typeface="ＭＳ Ｐゴシック" charset="0"/>
                <a:cs typeface="Arial"/>
              </a:rPr>
              <a:t>Le contre-discours</a:t>
            </a:r>
            <a:endParaRPr lang="fr-FR" sz="2400" dirty="0"/>
          </a:p>
        </p:txBody>
      </p:sp>
    </p:spTree>
    <p:extLst>
      <p:ext uri="{BB962C8B-B14F-4D97-AF65-F5344CB8AC3E}">
        <p14:creationId xmlns:p14="http://schemas.microsoft.com/office/powerpoint/2010/main" val="428806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181101" y="273050"/>
            <a:ext cx="7483901" cy="595382"/>
          </a:xfrm>
        </p:spPr>
        <p:txBody>
          <a:bodyPr/>
          <a:lstStyle/>
          <a:p>
            <a:r>
              <a:rPr lang="fr-FR" dirty="0"/>
              <a:t>Préambule</a:t>
            </a:r>
          </a:p>
        </p:txBody>
      </p:sp>
      <p:sp>
        <p:nvSpPr>
          <p:cNvPr id="5" name="Espace réservé du texte 4"/>
          <p:cNvSpPr>
            <a:spLocks noGrp="1"/>
          </p:cNvSpPr>
          <p:nvPr>
            <p:ph type="body" sz="quarter" idx="13"/>
          </p:nvPr>
        </p:nvSpPr>
        <p:spPr>
          <a:xfrm>
            <a:off x="1181101" y="1392307"/>
            <a:ext cx="7645216" cy="3163128"/>
          </a:xfrm>
        </p:spPr>
        <p:txBody>
          <a:bodyPr/>
          <a:lstStyle/>
          <a:p>
            <a:pPr algn="just"/>
            <a:r>
              <a:rPr lang="fr-FR" dirty="0"/>
              <a:t>Cette séquence est une sensibilisation à la politique publique de prévention de la radicalisation. Elle vise à vous donner les clés de compréhension de la réponse publique à ce phénomène.</a:t>
            </a:r>
          </a:p>
          <a:p>
            <a:pPr algn="just"/>
            <a:r>
              <a:rPr lang="fr-FR" dirty="0"/>
              <a:t>A l’issue de cette séquence, vous pouvez, si vous le souhaitez, suivre une formation dédiée pour approfondir la question de la prévention de la radicalisation. L’offre de formation vous sera présentée en fin de séquence.</a:t>
            </a:r>
          </a:p>
          <a:p>
            <a:pPr marL="514350" indent="-514350">
              <a:buFont typeface="+mj-lt"/>
              <a:buAutoNum type="arabicPeriod"/>
            </a:pPr>
            <a:endParaRPr lang="fr-FR" dirty="0"/>
          </a:p>
        </p:txBody>
      </p:sp>
    </p:spTree>
    <p:extLst>
      <p:ext uri="{BB962C8B-B14F-4D97-AF65-F5344CB8AC3E}">
        <p14:creationId xmlns:p14="http://schemas.microsoft.com/office/powerpoint/2010/main" val="2594165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Profils des personnes radicalisées</a:t>
            </a:r>
          </a:p>
        </p:txBody>
      </p:sp>
      <p:sp>
        <p:nvSpPr>
          <p:cNvPr id="5" name="Espace réservé du texte 4"/>
          <p:cNvSpPr>
            <a:spLocks noGrp="1"/>
          </p:cNvSpPr>
          <p:nvPr>
            <p:ph type="body" sz="quarter" idx="13"/>
          </p:nvPr>
        </p:nvSpPr>
        <p:spPr>
          <a:xfrm>
            <a:off x="1342415" y="801757"/>
            <a:ext cx="7483901" cy="3440813"/>
          </a:xfrm>
        </p:spPr>
        <p:txBody>
          <a:bodyPr/>
          <a:lstStyle/>
          <a:p>
            <a:pPr algn="just">
              <a:lnSpc>
                <a:spcPct val="100000"/>
              </a:lnSpc>
              <a:spcBef>
                <a:spcPts val="0"/>
              </a:spcBef>
              <a:spcAft>
                <a:spcPts val="0"/>
              </a:spcAft>
            </a:pPr>
            <a:r>
              <a:rPr lang="fr-FR" dirty="0"/>
              <a:t>Il n’existe </a:t>
            </a:r>
            <a:r>
              <a:rPr lang="fr-FR" dirty="0">
                <a:solidFill>
                  <a:srgbClr val="00AEE1"/>
                </a:solidFill>
              </a:rPr>
              <a:t>pas de profil type </a:t>
            </a:r>
            <a:r>
              <a:rPr lang="fr-FR" dirty="0"/>
              <a:t>des personnes radicalisées. Les chiffres (part des mineurs, part des femmes…) sont évolutifs.</a:t>
            </a:r>
          </a:p>
          <a:p>
            <a:pPr algn="just">
              <a:lnSpc>
                <a:spcPct val="100000"/>
              </a:lnSpc>
              <a:spcBef>
                <a:spcPts val="0"/>
              </a:spcBef>
              <a:spcAft>
                <a:spcPts val="0"/>
              </a:spcAft>
            </a:pPr>
            <a:endParaRPr lang="fr-FR" dirty="0"/>
          </a:p>
          <a:p>
            <a:pPr marL="285750" indent="-285750" algn="just">
              <a:lnSpc>
                <a:spcPct val="100000"/>
              </a:lnSpc>
              <a:spcBef>
                <a:spcPts val="0"/>
              </a:spcBef>
              <a:spcAft>
                <a:spcPts val="0"/>
              </a:spcAft>
              <a:buFont typeface="Arial" panose="020B0604020202020204" pitchFamily="34" charset="0"/>
              <a:buChar char="•"/>
            </a:pPr>
            <a:r>
              <a:rPr lang="fr-FR" dirty="0"/>
              <a:t>Le phénomène n’est </a:t>
            </a:r>
            <a:r>
              <a:rPr lang="fr-FR" dirty="0">
                <a:solidFill>
                  <a:srgbClr val="00AEE1"/>
                </a:solidFill>
              </a:rPr>
              <a:t>pas seulement urbain</a:t>
            </a:r>
            <a:r>
              <a:rPr lang="fr-FR" dirty="0"/>
              <a:t>, des cas sont signalés dans l’ensemble des territoires. </a:t>
            </a:r>
          </a:p>
          <a:p>
            <a:pPr marL="285750" indent="-285750" algn="just">
              <a:lnSpc>
                <a:spcPct val="100000"/>
              </a:lnSpc>
              <a:spcBef>
                <a:spcPts val="0"/>
              </a:spcBef>
              <a:spcAft>
                <a:spcPts val="0"/>
              </a:spcAft>
              <a:buFont typeface="Arial" panose="020B0604020202020204" pitchFamily="34" charset="0"/>
              <a:buChar char="•"/>
            </a:pPr>
            <a:r>
              <a:rPr lang="fr-FR" dirty="0"/>
              <a:t>Les signalements concernent </a:t>
            </a:r>
            <a:r>
              <a:rPr lang="fr-FR" dirty="0">
                <a:solidFill>
                  <a:srgbClr val="00AEE1"/>
                </a:solidFill>
              </a:rPr>
              <a:t>différentes catégories sociales </a:t>
            </a:r>
            <a:r>
              <a:rPr lang="fr-FR" dirty="0"/>
              <a:t>et socio-économiques : classes populaires, classes moyennes, voire moyennes supérieures ;</a:t>
            </a:r>
          </a:p>
          <a:p>
            <a:pPr marL="285750" indent="-285750" algn="just">
              <a:lnSpc>
                <a:spcPct val="100000"/>
              </a:lnSpc>
              <a:spcBef>
                <a:spcPts val="0"/>
              </a:spcBef>
              <a:spcAft>
                <a:spcPts val="0"/>
              </a:spcAft>
              <a:buFont typeface="Arial" panose="020B0604020202020204" pitchFamily="34" charset="0"/>
              <a:buChar char="•"/>
            </a:pPr>
            <a:r>
              <a:rPr lang="fr-FR" dirty="0"/>
              <a:t>des personnes tôt déscolarisées jusqu’à des diplômés du supérieur ; </a:t>
            </a:r>
          </a:p>
          <a:p>
            <a:pPr marL="285750" indent="-285750" algn="just">
              <a:lnSpc>
                <a:spcPct val="100000"/>
              </a:lnSpc>
              <a:spcBef>
                <a:spcPts val="0"/>
              </a:spcBef>
              <a:spcAft>
                <a:spcPts val="0"/>
              </a:spcAft>
              <a:buFont typeface="Arial" panose="020B0604020202020204" pitchFamily="34" charset="0"/>
              <a:buChar char="•"/>
            </a:pPr>
            <a:r>
              <a:rPr lang="fr-FR" dirty="0"/>
              <a:t>des personnes intégrées économiquement à celles qui ont peu de chance de l’être ; </a:t>
            </a:r>
          </a:p>
          <a:p>
            <a:pPr marL="285750" indent="-285750" algn="just">
              <a:lnSpc>
                <a:spcPct val="100000"/>
              </a:lnSpc>
              <a:spcBef>
                <a:spcPts val="0"/>
              </a:spcBef>
              <a:spcAft>
                <a:spcPts val="0"/>
              </a:spcAft>
              <a:buFont typeface="Arial" panose="020B0604020202020204" pitchFamily="34" charset="0"/>
              <a:buChar char="•"/>
            </a:pPr>
            <a:r>
              <a:rPr lang="fr-FR" dirty="0"/>
              <a:t>des individus isolés, des fratries ou groupes d’amis, des familles entières ; </a:t>
            </a:r>
          </a:p>
          <a:p>
            <a:pPr marL="285750" indent="-285750" algn="just">
              <a:lnSpc>
                <a:spcPct val="100000"/>
              </a:lnSpc>
              <a:spcBef>
                <a:spcPts val="0"/>
              </a:spcBef>
              <a:spcAft>
                <a:spcPts val="0"/>
              </a:spcAft>
              <a:buFont typeface="Arial" panose="020B0604020202020204" pitchFamily="34" charset="0"/>
              <a:buChar char="•"/>
            </a:pPr>
            <a:r>
              <a:rPr lang="fr-FR" dirty="0"/>
              <a:t>des parcours de délinquance, du banditisme à la primo-délinquance, ou sans casier judiciaire.</a:t>
            </a:r>
          </a:p>
          <a:p>
            <a:pPr>
              <a:lnSpc>
                <a:spcPct val="100000"/>
              </a:lnSpc>
              <a:spcBef>
                <a:spcPts val="0"/>
              </a:spcBef>
              <a:spcAft>
                <a:spcPts val="0"/>
              </a:spcAft>
            </a:pPr>
            <a:endParaRPr lang="fr-FR" sz="1800" dirty="0"/>
          </a:p>
        </p:txBody>
      </p:sp>
    </p:spTree>
    <p:extLst>
      <p:ext uri="{BB962C8B-B14F-4D97-AF65-F5344CB8AC3E}">
        <p14:creationId xmlns:p14="http://schemas.microsoft.com/office/powerpoint/2010/main" val="1542777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Profils des personnes radicalisées</a:t>
            </a:r>
          </a:p>
        </p:txBody>
      </p:sp>
      <p:sp>
        <p:nvSpPr>
          <p:cNvPr id="5" name="Espace réservé du texte 4"/>
          <p:cNvSpPr>
            <a:spLocks noGrp="1"/>
          </p:cNvSpPr>
          <p:nvPr>
            <p:ph type="body" sz="quarter" idx="13"/>
          </p:nvPr>
        </p:nvSpPr>
        <p:spPr>
          <a:xfrm>
            <a:off x="1342415" y="1039882"/>
            <a:ext cx="7483901" cy="3440813"/>
          </a:xfrm>
        </p:spPr>
        <p:txBody>
          <a:bodyPr/>
          <a:lstStyle/>
          <a:p>
            <a:pPr algn="just">
              <a:lnSpc>
                <a:spcPct val="100000"/>
              </a:lnSpc>
              <a:spcBef>
                <a:spcPts val="1200"/>
              </a:spcBef>
              <a:spcAft>
                <a:spcPts val="0"/>
              </a:spcAft>
            </a:pPr>
            <a:r>
              <a:rPr lang="fr-FR" sz="1800" dirty="0"/>
              <a:t>Il n’existe pas d’indicateur qui, pris isolément, permette d’identifier automatiquement une situation de radicalisation.</a:t>
            </a:r>
          </a:p>
          <a:p>
            <a:pPr algn="just">
              <a:lnSpc>
                <a:spcPct val="100000"/>
              </a:lnSpc>
              <a:spcBef>
                <a:spcPts val="1200"/>
              </a:spcBef>
              <a:spcAft>
                <a:spcPts val="0"/>
              </a:spcAft>
            </a:pPr>
            <a:r>
              <a:rPr lang="fr-FR" sz="1800" dirty="0"/>
              <a:t>La méthode du faisceau d’indices est utilisée pour caractériser les situations : c’est la </a:t>
            </a:r>
            <a:r>
              <a:rPr lang="fr-FR" sz="1800" dirty="0">
                <a:solidFill>
                  <a:srgbClr val="00ACF0"/>
                </a:solidFill>
              </a:rPr>
              <a:t>conjonction d’indicateurs de basculement </a:t>
            </a:r>
            <a:r>
              <a:rPr lang="fr-FR" sz="1800" dirty="0"/>
              <a:t>qui amène à établir la nécessité d’une prise en charge.</a:t>
            </a:r>
          </a:p>
          <a:p>
            <a:pPr algn="just">
              <a:lnSpc>
                <a:spcPct val="100000"/>
              </a:lnSpc>
              <a:spcBef>
                <a:spcPts val="0"/>
              </a:spcBef>
              <a:spcAft>
                <a:spcPts val="0"/>
              </a:spcAft>
            </a:pPr>
            <a:endParaRPr lang="fr-FR" dirty="0"/>
          </a:p>
          <a:p>
            <a:pPr>
              <a:lnSpc>
                <a:spcPct val="100000"/>
              </a:lnSpc>
              <a:spcBef>
                <a:spcPts val="0"/>
              </a:spcBef>
              <a:spcAft>
                <a:spcPts val="0"/>
              </a:spcAft>
            </a:pPr>
            <a:endParaRPr lang="fr-FR" sz="1800" dirty="0"/>
          </a:p>
        </p:txBody>
      </p:sp>
    </p:spTree>
    <p:extLst>
      <p:ext uri="{BB962C8B-B14F-4D97-AF65-F5344CB8AC3E}">
        <p14:creationId xmlns:p14="http://schemas.microsoft.com/office/powerpoint/2010/main" val="3706823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signalement</a:t>
            </a:r>
          </a:p>
        </p:txBody>
      </p:sp>
      <p:sp>
        <p:nvSpPr>
          <p:cNvPr id="5" name="Espace réservé du texte 4"/>
          <p:cNvSpPr>
            <a:spLocks noGrp="1"/>
          </p:cNvSpPr>
          <p:nvPr>
            <p:ph type="body" sz="quarter" idx="13"/>
          </p:nvPr>
        </p:nvSpPr>
        <p:spPr>
          <a:xfrm>
            <a:off x="1275740" y="1087507"/>
            <a:ext cx="7483901" cy="3440813"/>
          </a:xfrm>
        </p:spPr>
        <p:txBody>
          <a:bodyPr/>
          <a:lstStyle/>
          <a:p>
            <a:pPr algn="just">
              <a:lnSpc>
                <a:spcPct val="100000"/>
              </a:lnSpc>
              <a:spcBef>
                <a:spcPts val="0"/>
              </a:spcBef>
              <a:spcAft>
                <a:spcPts val="0"/>
              </a:spcAft>
            </a:pPr>
            <a:r>
              <a:rPr lang="fr-FR" sz="1800" dirty="0"/>
              <a:t>Le Centre national d’assistance et de prévention de la radicalisation est placé sous l’autorité et géré par l’unité de coordination et de lutte anti terroriste (UCLAT).</a:t>
            </a:r>
          </a:p>
          <a:p>
            <a:pPr algn="just">
              <a:lnSpc>
                <a:spcPct val="100000"/>
              </a:lnSpc>
              <a:spcBef>
                <a:spcPts val="0"/>
              </a:spcBef>
              <a:spcAft>
                <a:spcPts val="0"/>
              </a:spcAft>
            </a:pPr>
            <a:endParaRPr lang="fr-FR" sz="1800" dirty="0"/>
          </a:p>
          <a:p>
            <a:pPr algn="just">
              <a:lnSpc>
                <a:spcPct val="100000"/>
              </a:lnSpc>
              <a:spcBef>
                <a:spcPts val="0"/>
              </a:spcBef>
              <a:spcAft>
                <a:spcPts val="0"/>
              </a:spcAft>
            </a:pPr>
            <a:r>
              <a:rPr lang="fr-FR" sz="1800" dirty="0"/>
              <a:t>Ce numéro est </a:t>
            </a:r>
            <a:r>
              <a:rPr lang="fr-FR" sz="1800" dirty="0">
                <a:solidFill>
                  <a:srgbClr val="00AEE1"/>
                </a:solidFill>
              </a:rPr>
              <a:t>mis à la disposition des familles et des tiers qui s’inquiètent pour leurs proches</a:t>
            </a:r>
            <a:r>
              <a:rPr lang="fr-FR" sz="1800" dirty="0"/>
              <a:t>, qui, sous des prétextes religieux en particulier, adoptent des comportements anormaux d’enfermement et de rupture, inhabituels. Il permet de :</a:t>
            </a:r>
          </a:p>
          <a:p>
            <a:pPr algn="just">
              <a:lnSpc>
                <a:spcPct val="100000"/>
              </a:lnSpc>
              <a:spcBef>
                <a:spcPts val="0"/>
              </a:spcBef>
              <a:spcAft>
                <a:spcPts val="0"/>
              </a:spcAft>
            </a:pPr>
            <a:endParaRPr lang="fr-FR" sz="1800" dirty="0"/>
          </a:p>
          <a:p>
            <a:pPr marL="285750" indent="-285750" algn="just">
              <a:lnSpc>
                <a:spcPct val="100000"/>
              </a:lnSpc>
              <a:spcBef>
                <a:spcPts val="0"/>
              </a:spcBef>
              <a:spcAft>
                <a:spcPts val="0"/>
              </a:spcAft>
              <a:buFont typeface="Arial" panose="020B0604020202020204" pitchFamily="34" charset="0"/>
              <a:buChar char="•"/>
            </a:pPr>
            <a:r>
              <a:rPr lang="fr-FR" sz="1800" dirty="0"/>
              <a:t>signaler une situation inquiétante,</a:t>
            </a:r>
          </a:p>
          <a:p>
            <a:pPr marL="285750" indent="-285750" algn="just">
              <a:lnSpc>
                <a:spcPct val="100000"/>
              </a:lnSpc>
              <a:spcBef>
                <a:spcPts val="0"/>
              </a:spcBef>
              <a:spcAft>
                <a:spcPts val="0"/>
              </a:spcAft>
              <a:buFont typeface="Arial" panose="020B0604020202020204" pitchFamily="34" charset="0"/>
              <a:buChar char="•"/>
            </a:pPr>
            <a:r>
              <a:rPr lang="fr-FR" sz="1800" dirty="0"/>
              <a:t>obtenir des renseignements sur la conduite à tenir,</a:t>
            </a:r>
          </a:p>
          <a:p>
            <a:pPr marL="285750" indent="-285750" algn="just">
              <a:lnSpc>
                <a:spcPct val="100000"/>
              </a:lnSpc>
              <a:spcBef>
                <a:spcPts val="0"/>
              </a:spcBef>
              <a:spcAft>
                <a:spcPts val="0"/>
              </a:spcAft>
              <a:buFont typeface="Arial" panose="020B0604020202020204" pitchFamily="34" charset="0"/>
              <a:buChar char="•"/>
            </a:pPr>
            <a:r>
              <a:rPr lang="fr-FR" sz="1800" dirty="0"/>
              <a:t>être écouté et conseillé dans ses démarches.</a:t>
            </a:r>
          </a:p>
          <a:p>
            <a:pPr marL="285750" indent="-285750" algn="just">
              <a:lnSpc>
                <a:spcPct val="100000"/>
              </a:lnSpc>
              <a:spcBef>
                <a:spcPts val="0"/>
              </a:spcBef>
              <a:spcAft>
                <a:spcPts val="0"/>
              </a:spcAft>
              <a:buFont typeface="Arial" panose="020B0604020202020204" pitchFamily="34" charset="0"/>
              <a:buChar char="•"/>
            </a:pPr>
            <a:r>
              <a:rPr lang="fr-FR" sz="1800" dirty="0"/>
              <a:t>lever les doutes sur une situation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3512" y="206375"/>
            <a:ext cx="315277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4436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177712" y="182632"/>
            <a:ext cx="7483901" cy="595382"/>
          </a:xfrm>
        </p:spPr>
        <p:txBody>
          <a:bodyPr/>
          <a:lstStyle/>
          <a:p>
            <a:r>
              <a:rPr lang="fr-FR" dirty="0"/>
              <a:t>Le signalement</a:t>
            </a:r>
          </a:p>
        </p:txBody>
      </p:sp>
      <p:sp>
        <p:nvSpPr>
          <p:cNvPr id="5" name="Espace réservé du texte 4"/>
          <p:cNvSpPr>
            <a:spLocks noGrp="1"/>
          </p:cNvSpPr>
          <p:nvPr>
            <p:ph type="body" sz="quarter" idx="13"/>
          </p:nvPr>
        </p:nvSpPr>
        <p:spPr>
          <a:xfrm>
            <a:off x="1177712" y="716032"/>
            <a:ext cx="7483901" cy="3440813"/>
          </a:xfrm>
        </p:spPr>
        <p:txBody>
          <a:bodyPr/>
          <a:lstStyle/>
          <a:p>
            <a:pPr algn="just">
              <a:lnSpc>
                <a:spcPct val="100000"/>
              </a:lnSpc>
              <a:spcBef>
                <a:spcPts val="0"/>
              </a:spcBef>
              <a:spcAft>
                <a:spcPts val="0"/>
              </a:spcAft>
            </a:pPr>
            <a:r>
              <a:rPr lang="fr-FR" sz="1800" dirty="0"/>
              <a:t>Le signalement est donc un </a:t>
            </a:r>
            <a:r>
              <a:rPr lang="fr-FR" sz="1800" dirty="0">
                <a:solidFill>
                  <a:srgbClr val="00ACF0"/>
                </a:solidFill>
              </a:rPr>
              <a:t>acte de protection </a:t>
            </a:r>
            <a:r>
              <a:rPr lang="fr-FR" sz="1800" dirty="0"/>
              <a:t>et non de délation. Cet outil permet particulièrement de protéger des mineurs.</a:t>
            </a:r>
          </a:p>
          <a:p>
            <a:pPr algn="just">
              <a:lnSpc>
                <a:spcPct val="100000"/>
              </a:lnSpc>
              <a:spcBef>
                <a:spcPts val="0"/>
              </a:spcBef>
              <a:spcAft>
                <a:spcPts val="0"/>
              </a:spcAft>
            </a:pPr>
            <a:endParaRPr lang="fr-FR" sz="1800" dirty="0"/>
          </a:p>
          <a:p>
            <a:pPr algn="just">
              <a:lnSpc>
                <a:spcPct val="100000"/>
              </a:lnSpc>
              <a:spcBef>
                <a:spcPts val="0"/>
              </a:spcBef>
              <a:spcAft>
                <a:spcPts val="0"/>
              </a:spcAft>
            </a:pPr>
            <a:r>
              <a:rPr lang="fr-FR" sz="1800" dirty="0">
                <a:solidFill>
                  <a:srgbClr val="00ACF0"/>
                </a:solidFill>
              </a:rPr>
              <a:t>Plus de la moitié des signalements sont le fait des familles.</a:t>
            </a:r>
            <a:r>
              <a:rPr lang="fr-FR" sz="1800" dirty="0">
                <a:solidFill>
                  <a:srgbClr val="FF0000"/>
                </a:solidFill>
              </a:rPr>
              <a:t> </a:t>
            </a:r>
            <a:r>
              <a:rPr lang="fr-FR" sz="1800" dirty="0"/>
              <a:t>La démarche de signalement par un professionnel s’apparente à celle de la protection de l’enfance.</a:t>
            </a:r>
          </a:p>
          <a:p>
            <a:pPr algn="just">
              <a:lnSpc>
                <a:spcPct val="100000"/>
              </a:lnSpc>
              <a:spcBef>
                <a:spcPts val="0"/>
              </a:spcBef>
              <a:spcAft>
                <a:spcPts val="0"/>
              </a:spcAft>
            </a:pPr>
            <a:endParaRPr lang="fr-FR" sz="1800" dirty="0">
              <a:solidFill>
                <a:srgbClr val="93107E"/>
              </a:solidFill>
            </a:endParaRPr>
          </a:p>
          <a:p>
            <a:pPr algn="just">
              <a:lnSpc>
                <a:spcPct val="100000"/>
              </a:lnSpc>
              <a:spcBef>
                <a:spcPts val="0"/>
              </a:spcBef>
              <a:spcAft>
                <a:spcPts val="0"/>
              </a:spcAft>
            </a:pPr>
            <a:r>
              <a:rPr lang="fr-FR" sz="1800" dirty="0">
                <a:solidFill>
                  <a:srgbClr val="00ACF0"/>
                </a:solidFill>
              </a:rPr>
              <a:t>La radicalisation n’est pas une infraction pénale en soi. </a:t>
            </a:r>
            <a:r>
              <a:rPr lang="fr-FR" sz="1800" dirty="0"/>
              <a:t>Sont répréhensibles l’apologie du terrorisme, la consultation habituelle de sites djihadistes et le passage à l’acte terroriste.</a:t>
            </a:r>
          </a:p>
          <a:p>
            <a:pPr algn="just">
              <a:lnSpc>
                <a:spcPct val="100000"/>
              </a:lnSpc>
              <a:spcBef>
                <a:spcPts val="0"/>
              </a:spcBef>
              <a:spcAft>
                <a:spcPts val="0"/>
              </a:spcAft>
            </a:pPr>
            <a:endParaRPr lang="fr-FR" sz="1800" dirty="0"/>
          </a:p>
          <a:p>
            <a:pPr algn="just">
              <a:lnSpc>
                <a:spcPct val="100000"/>
              </a:lnSpc>
              <a:spcBef>
                <a:spcPts val="0"/>
              </a:spcBef>
              <a:spcAft>
                <a:spcPts val="0"/>
              </a:spcAft>
            </a:pPr>
            <a:r>
              <a:rPr lang="fr-FR" sz="1800" dirty="0"/>
              <a:t>Le dispositif de signalement vise donc </a:t>
            </a:r>
            <a:r>
              <a:rPr lang="fr-FR" sz="1800" dirty="0">
                <a:solidFill>
                  <a:srgbClr val="00ACF0"/>
                </a:solidFill>
              </a:rPr>
              <a:t>d’abord à prévenir une évolution vers le passage à l’acte </a:t>
            </a:r>
            <a:r>
              <a:rPr lang="fr-FR" sz="1800" dirty="0"/>
              <a:t>plutôt que de sanctionner les personnes faisant l’objet d’un signalement.</a:t>
            </a:r>
          </a:p>
          <a:p>
            <a:pPr>
              <a:lnSpc>
                <a:spcPct val="100000"/>
              </a:lnSpc>
              <a:spcBef>
                <a:spcPts val="0"/>
              </a:spcBef>
              <a:spcAft>
                <a:spcPts val="0"/>
              </a:spcAft>
            </a:pPr>
            <a:endParaRPr lang="fr-FR" sz="1800" dirty="0">
              <a:solidFill>
                <a:srgbClr val="93107E"/>
              </a:solidFill>
            </a:endParaRPr>
          </a:p>
          <a:p>
            <a:pPr>
              <a:lnSpc>
                <a:spcPct val="100000"/>
              </a:lnSpc>
              <a:spcBef>
                <a:spcPts val="0"/>
              </a:spcBef>
              <a:spcAft>
                <a:spcPts val="0"/>
              </a:spcAft>
            </a:pPr>
            <a:endParaRPr lang="fr-FR" sz="1800" dirty="0">
              <a:solidFill>
                <a:srgbClr val="93107E"/>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0663" y="182632"/>
            <a:ext cx="315277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0870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signalement</a:t>
            </a:r>
          </a:p>
        </p:txBody>
      </p:sp>
      <p:sp>
        <p:nvSpPr>
          <p:cNvPr id="5" name="Espace réservé du texte 4"/>
          <p:cNvSpPr>
            <a:spLocks noGrp="1"/>
          </p:cNvSpPr>
          <p:nvPr>
            <p:ph type="body" sz="quarter" idx="13"/>
          </p:nvPr>
        </p:nvSpPr>
        <p:spPr>
          <a:xfrm>
            <a:off x="1342415" y="801757"/>
            <a:ext cx="7483901" cy="3440813"/>
          </a:xfrm>
        </p:spPr>
        <p:txBody>
          <a:bodyPr/>
          <a:lstStyle/>
          <a:p>
            <a:pPr algn="just"/>
            <a:r>
              <a:rPr lang="fr-FR" sz="1800" dirty="0"/>
              <a:t>Les personnels actifs au sein de la plateforme sont formés pour traiter les signalements avec discernement. Ils sont en mesure de </a:t>
            </a:r>
            <a:r>
              <a:rPr lang="fr-FR" sz="1800" dirty="0">
                <a:solidFill>
                  <a:srgbClr val="00ACF0"/>
                </a:solidFill>
              </a:rPr>
              <a:t>donner des conseils et de porter assistance aux proches </a:t>
            </a:r>
            <a:r>
              <a:rPr lang="fr-FR" sz="1800" dirty="0"/>
              <a:t>de la personne concernée. </a:t>
            </a:r>
          </a:p>
          <a:p>
            <a:pPr algn="just"/>
            <a:r>
              <a:rPr lang="fr-FR" sz="1800" dirty="0"/>
              <a:t>Les informations recueillies par les écoutants </a:t>
            </a:r>
            <a:r>
              <a:rPr lang="fr-FR" sz="1800" dirty="0">
                <a:solidFill>
                  <a:srgbClr val="00AEE1"/>
                </a:solidFill>
              </a:rPr>
              <a:t>peuvent être anonymes</a:t>
            </a:r>
            <a:r>
              <a:rPr lang="fr-FR" sz="1800" dirty="0"/>
              <a:t>. </a:t>
            </a:r>
          </a:p>
          <a:p>
            <a:pPr lvl="0" algn="just"/>
            <a:r>
              <a:rPr lang="fr-FR" sz="1800" dirty="0">
                <a:solidFill>
                  <a:srgbClr val="595959"/>
                </a:solidFill>
              </a:rPr>
              <a:t>92 % des signalements ne font pas l’objet d’une inscription au fichier de signalement pour la prévention de la radicalisation à caractère terroriste (FSPRT).</a:t>
            </a:r>
            <a:endParaRPr lang="fr-FR" sz="1800" dirty="0">
              <a:solidFill>
                <a:srgbClr val="93107E"/>
              </a:solidFill>
            </a:endParaRPr>
          </a:p>
          <a:p>
            <a:pPr algn="just"/>
            <a:r>
              <a:rPr lang="fr-FR" sz="1800" dirty="0"/>
              <a:t>Lorsqu’un risque de radicalisation est avéré, l’information est transmise aux services centraux de lutte contre le terrorisme et au préfet.</a:t>
            </a:r>
          </a:p>
        </p:txBody>
      </p:sp>
    </p:spTree>
    <p:extLst>
      <p:ext uri="{BB962C8B-B14F-4D97-AF65-F5344CB8AC3E}">
        <p14:creationId xmlns:p14="http://schemas.microsoft.com/office/powerpoint/2010/main" val="3962394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3477101" y="3135264"/>
            <a:ext cx="1494764" cy="17353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Rectangle 34"/>
          <p:cNvSpPr/>
          <p:nvPr/>
        </p:nvSpPr>
        <p:spPr>
          <a:xfrm>
            <a:off x="3478340" y="2617741"/>
            <a:ext cx="1494764" cy="49868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Rectangle 16"/>
          <p:cNvSpPr/>
          <p:nvPr/>
        </p:nvSpPr>
        <p:spPr>
          <a:xfrm>
            <a:off x="186612" y="1392527"/>
            <a:ext cx="1296955" cy="206148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1766098" y="1846117"/>
            <a:ext cx="1406309" cy="17536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478340" y="1788090"/>
            <a:ext cx="1494764" cy="4110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Titre 3"/>
          <p:cNvSpPr>
            <a:spLocks noGrp="1"/>
          </p:cNvSpPr>
          <p:nvPr>
            <p:ph type="title"/>
          </p:nvPr>
        </p:nvSpPr>
        <p:spPr/>
        <p:txBody>
          <a:bodyPr/>
          <a:lstStyle/>
          <a:p>
            <a:r>
              <a:rPr lang="fr-FR" dirty="0"/>
              <a:t>Du signalement à la prise en charge préventive</a:t>
            </a:r>
          </a:p>
        </p:txBody>
      </p:sp>
      <p:sp>
        <p:nvSpPr>
          <p:cNvPr id="5" name="ZoneTexte 4"/>
          <p:cNvSpPr txBox="1"/>
          <p:nvPr/>
        </p:nvSpPr>
        <p:spPr>
          <a:xfrm>
            <a:off x="152685" y="1632303"/>
            <a:ext cx="1364805" cy="1569660"/>
          </a:xfrm>
          <a:prstGeom prst="rect">
            <a:avLst/>
          </a:prstGeom>
          <a:noFill/>
        </p:spPr>
        <p:txBody>
          <a:bodyPr wrap="square" rtlCol="0">
            <a:spAutoFit/>
          </a:bodyPr>
          <a:lstStyle/>
          <a:p>
            <a:pPr marL="0" algn="ctr"/>
            <a:r>
              <a:rPr lang="fr-FR" sz="1200" dirty="0">
                <a:solidFill>
                  <a:srgbClr val="0A3B93"/>
                </a:solidFill>
                <a:cs typeface="Geneva" pitchFamily="7" charset="0"/>
              </a:rPr>
              <a:t>Signalement par les </a:t>
            </a:r>
            <a:r>
              <a:rPr lang="fr-FR" sz="1200" b="1" dirty="0">
                <a:solidFill>
                  <a:srgbClr val="0A3B93"/>
                </a:solidFill>
                <a:cs typeface="Geneva" pitchFamily="7" charset="0"/>
              </a:rPr>
              <a:t>proches </a:t>
            </a:r>
            <a:r>
              <a:rPr lang="fr-FR" sz="1200" dirty="0">
                <a:solidFill>
                  <a:srgbClr val="0A3B93"/>
                </a:solidFill>
                <a:cs typeface="Geneva" pitchFamily="7" charset="0"/>
              </a:rPr>
              <a:t>ou les </a:t>
            </a:r>
            <a:r>
              <a:rPr lang="fr-FR" sz="1200" b="1" dirty="0">
                <a:solidFill>
                  <a:srgbClr val="0A3B93"/>
                </a:solidFill>
                <a:cs typeface="Geneva" pitchFamily="7" charset="0"/>
              </a:rPr>
              <a:t>institutions</a:t>
            </a:r>
            <a:r>
              <a:rPr lang="fr-FR" sz="1200" dirty="0">
                <a:solidFill>
                  <a:srgbClr val="0A3B93"/>
                </a:solidFill>
                <a:cs typeface="Geneva" pitchFamily="7" charset="0"/>
              </a:rPr>
              <a:t> (via le n° vert ou le site internet) ou par les </a:t>
            </a:r>
            <a:r>
              <a:rPr lang="fr-FR" sz="1200" b="1" dirty="0">
                <a:solidFill>
                  <a:srgbClr val="0A3B93"/>
                </a:solidFill>
                <a:cs typeface="Geneva" pitchFamily="7" charset="0"/>
              </a:rPr>
              <a:t>services de police</a:t>
            </a:r>
          </a:p>
        </p:txBody>
      </p:sp>
      <p:sp>
        <p:nvSpPr>
          <p:cNvPr id="9" name="ZoneTexte 8"/>
          <p:cNvSpPr txBox="1"/>
          <p:nvPr/>
        </p:nvSpPr>
        <p:spPr>
          <a:xfrm>
            <a:off x="1767406" y="1878402"/>
            <a:ext cx="1405002" cy="1569660"/>
          </a:xfrm>
          <a:prstGeom prst="rect">
            <a:avLst/>
          </a:prstGeom>
          <a:noFill/>
        </p:spPr>
        <p:txBody>
          <a:bodyPr wrap="square" rtlCol="0">
            <a:spAutoFit/>
          </a:bodyPr>
          <a:lstStyle/>
          <a:p>
            <a:pPr marL="0" algn="ctr"/>
            <a:r>
              <a:rPr lang="fr-FR" sz="1200" b="1" dirty="0">
                <a:solidFill>
                  <a:srgbClr val="0A3B93"/>
                </a:solidFill>
                <a:cs typeface="Geneva" pitchFamily="7" charset="0"/>
              </a:rPr>
              <a:t>Centre national d’assistance et de prévention de la radicalisation (CNAPR) </a:t>
            </a:r>
            <a:r>
              <a:rPr lang="fr-FR" sz="1200" dirty="0">
                <a:solidFill>
                  <a:srgbClr val="0A3B93"/>
                </a:solidFill>
                <a:cs typeface="Geneva" pitchFamily="7" charset="0"/>
              </a:rPr>
              <a:t>: </a:t>
            </a:r>
          </a:p>
          <a:p>
            <a:pPr marL="0" algn="ctr"/>
            <a:r>
              <a:rPr lang="fr-FR" sz="1200" dirty="0">
                <a:solidFill>
                  <a:srgbClr val="0A3B93"/>
                </a:solidFill>
                <a:cs typeface="Geneva" pitchFamily="7" charset="0"/>
              </a:rPr>
              <a:t>recueil des signalements, écoute et conseils</a:t>
            </a:r>
          </a:p>
        </p:txBody>
      </p:sp>
      <p:sp>
        <p:nvSpPr>
          <p:cNvPr id="12" name="ZoneTexte 11"/>
          <p:cNvSpPr txBox="1"/>
          <p:nvPr/>
        </p:nvSpPr>
        <p:spPr>
          <a:xfrm>
            <a:off x="3624912" y="1843279"/>
            <a:ext cx="1199139" cy="276999"/>
          </a:xfrm>
          <a:prstGeom prst="rect">
            <a:avLst/>
          </a:prstGeom>
          <a:noFill/>
        </p:spPr>
        <p:txBody>
          <a:bodyPr wrap="square" rtlCol="0">
            <a:spAutoFit/>
          </a:bodyPr>
          <a:lstStyle/>
          <a:p>
            <a:pPr marL="0" algn="ctr"/>
            <a:r>
              <a:rPr lang="fr-FR" sz="1200" b="1" dirty="0">
                <a:solidFill>
                  <a:srgbClr val="0A3B93"/>
                </a:solidFill>
                <a:cs typeface="Geneva" pitchFamily="7" charset="0"/>
              </a:rPr>
              <a:t>Préfet</a:t>
            </a:r>
          </a:p>
        </p:txBody>
      </p:sp>
      <p:sp>
        <p:nvSpPr>
          <p:cNvPr id="6" name="Rectangle 5"/>
          <p:cNvSpPr/>
          <p:nvPr/>
        </p:nvSpPr>
        <p:spPr>
          <a:xfrm>
            <a:off x="1766099" y="698032"/>
            <a:ext cx="1406962" cy="84807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ZoneTexte 9"/>
          <p:cNvSpPr txBox="1"/>
          <p:nvPr/>
        </p:nvSpPr>
        <p:spPr>
          <a:xfrm>
            <a:off x="1767406" y="698032"/>
            <a:ext cx="1406309" cy="839538"/>
          </a:xfrm>
          <a:prstGeom prst="rect">
            <a:avLst/>
          </a:prstGeom>
          <a:noFill/>
        </p:spPr>
        <p:txBody>
          <a:bodyPr wrap="square" rtlCol="0">
            <a:spAutoFit/>
          </a:bodyPr>
          <a:lstStyle/>
          <a:p>
            <a:pPr marL="0" algn="ctr"/>
            <a:r>
              <a:rPr lang="fr-FR" sz="1200" b="1" dirty="0">
                <a:solidFill>
                  <a:srgbClr val="0A3B93"/>
                </a:solidFill>
                <a:cs typeface="Geneva" pitchFamily="7" charset="0"/>
              </a:rPr>
              <a:t>services centraux de lutte contre le terrorisme</a:t>
            </a:r>
          </a:p>
        </p:txBody>
      </p:sp>
      <p:cxnSp>
        <p:nvCxnSpPr>
          <p:cNvPr id="20" name="Connecteur droit avec flèche 19"/>
          <p:cNvCxnSpPr>
            <a:endCxn id="15" idx="1"/>
          </p:cNvCxnSpPr>
          <p:nvPr/>
        </p:nvCxnSpPr>
        <p:spPr>
          <a:xfrm>
            <a:off x="3173715" y="1993629"/>
            <a:ext cx="3046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a:off x="1483567" y="1993629"/>
            <a:ext cx="28409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5279650" y="1392528"/>
            <a:ext cx="1848938" cy="206148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 name="ZoneTexte 28"/>
          <p:cNvSpPr txBox="1"/>
          <p:nvPr/>
        </p:nvSpPr>
        <p:spPr>
          <a:xfrm>
            <a:off x="5279650" y="1453775"/>
            <a:ext cx="1848938" cy="1938992"/>
          </a:xfrm>
          <a:prstGeom prst="rect">
            <a:avLst/>
          </a:prstGeom>
          <a:noFill/>
        </p:spPr>
        <p:txBody>
          <a:bodyPr wrap="square" rtlCol="0">
            <a:spAutoFit/>
          </a:bodyPr>
          <a:lstStyle/>
          <a:p>
            <a:pPr marL="0" algn="ctr"/>
            <a:r>
              <a:rPr lang="fr-FR" sz="1200" b="1" dirty="0">
                <a:solidFill>
                  <a:srgbClr val="0A3B93"/>
                </a:solidFill>
                <a:cs typeface="Geneva" pitchFamily="7" charset="0"/>
              </a:rPr>
              <a:t>Cellule de suivi pour la prévention de la radicalisation et l’accompagnement des familles (CPRAF) </a:t>
            </a:r>
            <a:r>
              <a:rPr lang="fr-FR" sz="1200" dirty="0">
                <a:solidFill>
                  <a:srgbClr val="0A3B93"/>
                </a:solidFill>
                <a:cs typeface="Geneva" pitchFamily="7" charset="0"/>
              </a:rPr>
              <a:t>: </a:t>
            </a:r>
          </a:p>
          <a:p>
            <a:pPr marL="0" algn="ctr"/>
            <a:r>
              <a:rPr lang="fr-FR" sz="1200" dirty="0">
                <a:solidFill>
                  <a:srgbClr val="0A3B93"/>
                </a:solidFill>
                <a:cs typeface="Geneva" pitchFamily="7" charset="0"/>
              </a:rPr>
              <a:t>orientation des familles, des proches et des personnes radicalisées ou en voie de radicalisation</a:t>
            </a:r>
            <a:endParaRPr lang="fr-FR" sz="1200" b="1" dirty="0">
              <a:solidFill>
                <a:srgbClr val="0A3B93"/>
              </a:solidFill>
              <a:cs typeface="Geneva" pitchFamily="7" charset="0"/>
            </a:endParaRPr>
          </a:p>
        </p:txBody>
      </p:sp>
      <p:sp>
        <p:nvSpPr>
          <p:cNvPr id="32" name="ZoneTexte 31"/>
          <p:cNvSpPr txBox="1"/>
          <p:nvPr/>
        </p:nvSpPr>
        <p:spPr>
          <a:xfrm>
            <a:off x="3508474" y="2654759"/>
            <a:ext cx="1434495" cy="461665"/>
          </a:xfrm>
          <a:prstGeom prst="rect">
            <a:avLst/>
          </a:prstGeom>
          <a:noFill/>
        </p:spPr>
        <p:txBody>
          <a:bodyPr wrap="square" rtlCol="0">
            <a:spAutoFit/>
          </a:bodyPr>
          <a:lstStyle/>
          <a:p>
            <a:pPr marL="0" algn="ctr"/>
            <a:r>
              <a:rPr lang="fr-FR" sz="1200" b="1" dirty="0">
                <a:solidFill>
                  <a:srgbClr val="0A3B93"/>
                </a:solidFill>
                <a:cs typeface="Geneva" pitchFamily="7" charset="0"/>
              </a:rPr>
              <a:t>Procureur de la République</a:t>
            </a:r>
          </a:p>
        </p:txBody>
      </p:sp>
      <p:sp>
        <p:nvSpPr>
          <p:cNvPr id="33" name="ZoneTexte 32"/>
          <p:cNvSpPr txBox="1"/>
          <p:nvPr/>
        </p:nvSpPr>
        <p:spPr>
          <a:xfrm>
            <a:off x="3478340" y="3144181"/>
            <a:ext cx="1494764" cy="1754326"/>
          </a:xfrm>
          <a:prstGeom prst="rect">
            <a:avLst/>
          </a:prstGeom>
          <a:noFill/>
        </p:spPr>
        <p:txBody>
          <a:bodyPr wrap="square" rtlCol="0">
            <a:spAutoFit/>
          </a:bodyPr>
          <a:lstStyle/>
          <a:p>
            <a:pPr marL="0" algn="ctr"/>
            <a:r>
              <a:rPr lang="fr-FR" sz="1200" b="1" dirty="0">
                <a:solidFill>
                  <a:srgbClr val="0A3B93"/>
                </a:solidFill>
                <a:cs typeface="Geneva" pitchFamily="7" charset="0"/>
              </a:rPr>
              <a:t>Groupe d’évaluation départemental (GED) </a:t>
            </a:r>
            <a:r>
              <a:rPr lang="fr-FR" sz="1200" dirty="0">
                <a:solidFill>
                  <a:srgbClr val="0A3B93"/>
                </a:solidFill>
                <a:cs typeface="Geneva" pitchFamily="7" charset="0"/>
              </a:rPr>
              <a:t>: analyse des situations et appréciation de l’opportunité d’une prise en charge sociale</a:t>
            </a:r>
            <a:endParaRPr lang="fr-FR" sz="1200" b="1" dirty="0">
              <a:solidFill>
                <a:srgbClr val="0A3B93"/>
              </a:solidFill>
              <a:cs typeface="Geneva" pitchFamily="7" charset="0"/>
            </a:endParaRPr>
          </a:p>
        </p:txBody>
      </p:sp>
      <p:sp>
        <p:nvSpPr>
          <p:cNvPr id="44" name="Rectangle 43"/>
          <p:cNvSpPr/>
          <p:nvPr/>
        </p:nvSpPr>
        <p:spPr>
          <a:xfrm>
            <a:off x="7439043" y="1392528"/>
            <a:ext cx="1639643" cy="206148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ZoneTexte 44"/>
          <p:cNvSpPr txBox="1"/>
          <p:nvPr/>
        </p:nvSpPr>
        <p:spPr>
          <a:xfrm>
            <a:off x="7406385" y="1531290"/>
            <a:ext cx="1704958" cy="1754326"/>
          </a:xfrm>
          <a:prstGeom prst="rect">
            <a:avLst/>
          </a:prstGeom>
          <a:noFill/>
        </p:spPr>
        <p:txBody>
          <a:bodyPr wrap="square" rtlCol="0">
            <a:spAutoFit/>
          </a:bodyPr>
          <a:lstStyle/>
          <a:p>
            <a:pPr marL="0" algn="ctr"/>
            <a:r>
              <a:rPr lang="fr-FR" sz="1200" b="1" dirty="0">
                <a:solidFill>
                  <a:srgbClr val="0A3B93"/>
                </a:solidFill>
                <a:cs typeface="Geneva" pitchFamily="7" charset="0"/>
              </a:rPr>
              <a:t>Partenaires : </a:t>
            </a:r>
          </a:p>
          <a:p>
            <a:pPr marL="0" algn="ctr"/>
            <a:r>
              <a:rPr lang="fr-FR" sz="1200" b="1" dirty="0">
                <a:solidFill>
                  <a:srgbClr val="0A3B93"/>
                </a:solidFill>
                <a:cs typeface="Geneva" pitchFamily="7" charset="0"/>
              </a:rPr>
              <a:t>acteurs de droit commun et grands réseaux associatifs </a:t>
            </a:r>
            <a:r>
              <a:rPr lang="fr-FR" sz="1200" dirty="0">
                <a:solidFill>
                  <a:srgbClr val="0A3B93"/>
                </a:solidFill>
                <a:cs typeface="Geneva" pitchFamily="7" charset="0"/>
              </a:rPr>
              <a:t>: accompagnement et prise en charge psychologique, sociale, insertion professionnelle…</a:t>
            </a:r>
            <a:endParaRPr lang="fr-FR" sz="1200" b="1" dirty="0">
              <a:solidFill>
                <a:srgbClr val="0A3B93"/>
              </a:solidFill>
              <a:cs typeface="Geneva" pitchFamily="7" charset="0"/>
            </a:endParaRPr>
          </a:p>
        </p:txBody>
      </p:sp>
      <p:cxnSp>
        <p:nvCxnSpPr>
          <p:cNvPr id="51" name="Connecteur droit avec flèche 50"/>
          <p:cNvCxnSpPr/>
          <p:nvPr/>
        </p:nvCxnSpPr>
        <p:spPr>
          <a:xfrm>
            <a:off x="4123085" y="2199168"/>
            <a:ext cx="0" cy="4185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Connecteur droit avec flèche 51"/>
          <p:cNvCxnSpPr>
            <a:stCxn id="15" idx="3"/>
          </p:cNvCxnSpPr>
          <p:nvPr/>
        </p:nvCxnSpPr>
        <p:spPr>
          <a:xfrm>
            <a:off x="4973104" y="1993629"/>
            <a:ext cx="30654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Connecteur droit avec flèche 52"/>
          <p:cNvCxnSpPr/>
          <p:nvPr/>
        </p:nvCxnSpPr>
        <p:spPr>
          <a:xfrm>
            <a:off x="7128588" y="1981779"/>
            <a:ext cx="31045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4" name="Connecteur droit avec flèche 53"/>
          <p:cNvCxnSpPr>
            <a:stCxn id="16" idx="0"/>
            <a:endCxn id="6" idx="2"/>
          </p:cNvCxnSpPr>
          <p:nvPr/>
        </p:nvCxnSpPr>
        <p:spPr>
          <a:xfrm flipV="1">
            <a:off x="2469253" y="1546108"/>
            <a:ext cx="327" cy="3000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ZoneTexte 84"/>
          <p:cNvSpPr txBox="1"/>
          <p:nvPr/>
        </p:nvSpPr>
        <p:spPr>
          <a:xfrm>
            <a:off x="4273542" y="2221223"/>
            <a:ext cx="550507" cy="374461"/>
          </a:xfrm>
          <a:prstGeom prst="rect">
            <a:avLst/>
          </a:prstGeom>
          <a:noFill/>
        </p:spPr>
        <p:txBody>
          <a:bodyPr wrap="square" rtlCol="0">
            <a:spAutoFit/>
          </a:bodyPr>
          <a:lstStyle/>
          <a:p>
            <a:pPr marL="0">
              <a:lnSpc>
                <a:spcPts val="2200"/>
              </a:lnSpc>
            </a:pPr>
            <a:r>
              <a:rPr lang="fr-FR" sz="1200" dirty="0">
                <a:solidFill>
                  <a:srgbClr val="0A3B93"/>
                </a:solidFill>
                <a:cs typeface="Geneva" pitchFamily="7" charset="0"/>
              </a:rPr>
              <a:t>avis</a:t>
            </a:r>
          </a:p>
        </p:txBody>
      </p:sp>
      <p:cxnSp>
        <p:nvCxnSpPr>
          <p:cNvPr id="86" name="Connecteur droit avec flèche 85"/>
          <p:cNvCxnSpPr>
            <a:stCxn id="35" idx="0"/>
            <a:endCxn id="15" idx="2"/>
          </p:cNvCxnSpPr>
          <p:nvPr/>
        </p:nvCxnSpPr>
        <p:spPr>
          <a:xfrm flipV="1">
            <a:off x="4225722" y="2199168"/>
            <a:ext cx="0" cy="4185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985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117227"/>
            <a:ext cx="7483901" cy="595382"/>
          </a:xfrm>
        </p:spPr>
        <p:txBody>
          <a:bodyPr/>
          <a:lstStyle/>
          <a:p>
            <a:r>
              <a:rPr lang="fr-FR" dirty="0"/>
              <a:t>La prise en charge préventive et globale</a:t>
            </a:r>
          </a:p>
        </p:txBody>
      </p:sp>
      <p:sp>
        <p:nvSpPr>
          <p:cNvPr id="5" name="Espace réservé du texte 4"/>
          <p:cNvSpPr>
            <a:spLocks noGrp="1"/>
          </p:cNvSpPr>
          <p:nvPr>
            <p:ph type="body" sz="quarter" idx="13"/>
          </p:nvPr>
        </p:nvSpPr>
        <p:spPr>
          <a:xfrm>
            <a:off x="1275740" y="925334"/>
            <a:ext cx="7483901" cy="3440813"/>
          </a:xfrm>
        </p:spPr>
        <p:txBody>
          <a:bodyPr/>
          <a:lstStyle/>
          <a:p>
            <a:pPr algn="just">
              <a:lnSpc>
                <a:spcPct val="100000"/>
              </a:lnSpc>
              <a:spcBef>
                <a:spcPts val="0"/>
              </a:spcBef>
              <a:spcAft>
                <a:spcPts val="0"/>
              </a:spcAft>
            </a:pPr>
            <a:r>
              <a:rPr lang="fr-FR" sz="1800" dirty="0"/>
              <a:t>Un </a:t>
            </a:r>
            <a:r>
              <a:rPr lang="fr-FR" sz="1800" dirty="0">
                <a:solidFill>
                  <a:srgbClr val="00AEE1"/>
                </a:solidFill>
              </a:rPr>
              <a:t>accompagnement psychologique </a:t>
            </a:r>
            <a:r>
              <a:rPr lang="fr-FR" sz="1800" dirty="0"/>
              <a:t>et un </a:t>
            </a:r>
            <a:r>
              <a:rPr lang="fr-FR" sz="1800" dirty="0">
                <a:solidFill>
                  <a:srgbClr val="00AEE1"/>
                </a:solidFill>
              </a:rPr>
              <a:t>accompagnement social </a:t>
            </a:r>
            <a:r>
              <a:rPr lang="fr-FR" sz="1800" dirty="0"/>
              <a:t>sont mis en place sur la base de </a:t>
            </a:r>
            <a:r>
              <a:rPr lang="fr-FR" sz="1800" dirty="0">
                <a:solidFill>
                  <a:srgbClr val="00ACF0"/>
                </a:solidFill>
              </a:rPr>
              <a:t>l’adhésion volontaire </a:t>
            </a:r>
            <a:r>
              <a:rPr lang="fr-FR" sz="1800" dirty="0"/>
              <a:t>de la personne radicalisée ou en voie de radicalisation et en y associant la famille. </a:t>
            </a:r>
          </a:p>
          <a:p>
            <a:pPr algn="just">
              <a:lnSpc>
                <a:spcPct val="100000"/>
              </a:lnSpc>
              <a:spcBef>
                <a:spcPts val="0"/>
              </a:spcBef>
              <a:spcAft>
                <a:spcPts val="0"/>
              </a:spcAft>
            </a:pPr>
            <a:endParaRPr lang="fr-FR" sz="1800" dirty="0"/>
          </a:p>
          <a:p>
            <a:pPr algn="just">
              <a:lnSpc>
                <a:spcPct val="100000"/>
              </a:lnSpc>
              <a:spcBef>
                <a:spcPts val="0"/>
              </a:spcBef>
              <a:spcAft>
                <a:spcPts val="0"/>
              </a:spcAft>
            </a:pPr>
            <a:r>
              <a:rPr lang="fr-FR" sz="1800" dirty="0"/>
              <a:t>Il mobilise une pluralité de professionnels (éducateur, psychologue, travailleur social…) coordonnés par un référent de parcours.</a:t>
            </a:r>
          </a:p>
          <a:p>
            <a:pPr algn="just">
              <a:lnSpc>
                <a:spcPct val="100000"/>
              </a:lnSpc>
              <a:spcBef>
                <a:spcPts val="0"/>
              </a:spcBef>
              <a:spcAft>
                <a:spcPts val="0"/>
              </a:spcAft>
            </a:pPr>
            <a:endParaRPr lang="fr-FR" sz="1800" dirty="0"/>
          </a:p>
          <a:p>
            <a:pPr>
              <a:lnSpc>
                <a:spcPct val="100000"/>
              </a:lnSpc>
              <a:spcBef>
                <a:spcPts val="0"/>
              </a:spcBef>
              <a:spcAft>
                <a:spcPts val="0"/>
              </a:spcAft>
            </a:pPr>
            <a:r>
              <a:rPr lang="fr-FR" sz="1800" dirty="0">
                <a:solidFill>
                  <a:srgbClr val="595959"/>
                </a:solidFill>
              </a:rPr>
              <a:t>La prise en charge s’appuie sur des dispositifs de droit commun : </a:t>
            </a:r>
          </a:p>
          <a:p>
            <a:pPr marL="285750" lvl="0" indent="-285750">
              <a:lnSpc>
                <a:spcPct val="100000"/>
              </a:lnSpc>
              <a:spcBef>
                <a:spcPts val="0"/>
              </a:spcBef>
              <a:spcAft>
                <a:spcPts val="0"/>
              </a:spcAft>
              <a:buFont typeface="Wingdings" panose="05000000000000000000" pitchFamily="2" charset="2"/>
              <a:buChar char="§"/>
            </a:pPr>
            <a:r>
              <a:rPr lang="fr-FR" sz="1800" dirty="0">
                <a:solidFill>
                  <a:srgbClr val="595959"/>
                </a:solidFill>
              </a:rPr>
              <a:t>celui de la </a:t>
            </a:r>
            <a:r>
              <a:rPr lang="fr-FR" sz="1800" dirty="0">
                <a:solidFill>
                  <a:srgbClr val="00AEE1"/>
                </a:solidFill>
              </a:rPr>
              <a:t>protection de l’enfance </a:t>
            </a:r>
            <a:r>
              <a:rPr lang="fr-FR" sz="1800" dirty="0">
                <a:solidFill>
                  <a:srgbClr val="595959"/>
                </a:solidFill>
              </a:rPr>
              <a:t>pour les mineurs, </a:t>
            </a:r>
          </a:p>
          <a:p>
            <a:pPr marL="285750" lvl="0" indent="-285750">
              <a:lnSpc>
                <a:spcPct val="100000"/>
              </a:lnSpc>
              <a:spcBef>
                <a:spcPts val="0"/>
              </a:spcBef>
              <a:spcAft>
                <a:spcPts val="0"/>
              </a:spcAft>
              <a:buFont typeface="Wingdings" panose="05000000000000000000" pitchFamily="2" charset="2"/>
              <a:buChar char="§"/>
            </a:pPr>
            <a:r>
              <a:rPr lang="fr-FR" sz="1800" dirty="0">
                <a:solidFill>
                  <a:srgbClr val="595959"/>
                </a:solidFill>
              </a:rPr>
              <a:t>celui de la </a:t>
            </a:r>
            <a:r>
              <a:rPr lang="fr-FR" sz="1800" dirty="0">
                <a:solidFill>
                  <a:srgbClr val="00AEE1"/>
                </a:solidFill>
              </a:rPr>
              <a:t>prévention de la délinquance, </a:t>
            </a:r>
          </a:p>
          <a:p>
            <a:pPr marL="285750" lvl="0" indent="-285750">
              <a:lnSpc>
                <a:spcPct val="100000"/>
              </a:lnSpc>
              <a:spcBef>
                <a:spcPts val="0"/>
              </a:spcBef>
              <a:spcAft>
                <a:spcPts val="0"/>
              </a:spcAft>
              <a:buFont typeface="Wingdings" panose="05000000000000000000" pitchFamily="2" charset="2"/>
              <a:buChar char="§"/>
            </a:pPr>
            <a:r>
              <a:rPr lang="fr-FR" sz="1800" dirty="0">
                <a:solidFill>
                  <a:srgbClr val="595959"/>
                </a:solidFill>
              </a:rPr>
              <a:t>celui du </a:t>
            </a:r>
            <a:r>
              <a:rPr lang="fr-FR" sz="1800" dirty="0">
                <a:solidFill>
                  <a:srgbClr val="00AEE1"/>
                </a:solidFill>
              </a:rPr>
              <a:t>soutien à la parentalité.</a:t>
            </a:r>
            <a:endParaRPr lang="fr-FR" sz="1050" dirty="0">
              <a:solidFill>
                <a:srgbClr val="00AEE1"/>
              </a:solidFill>
            </a:endParaRPr>
          </a:p>
        </p:txBody>
      </p:sp>
    </p:spTree>
    <p:extLst>
      <p:ext uri="{BB962C8B-B14F-4D97-AF65-F5344CB8AC3E}">
        <p14:creationId xmlns:p14="http://schemas.microsoft.com/office/powerpoint/2010/main" val="450133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117227"/>
            <a:ext cx="7483901" cy="595382"/>
          </a:xfrm>
        </p:spPr>
        <p:txBody>
          <a:bodyPr/>
          <a:lstStyle/>
          <a:p>
            <a:r>
              <a:rPr lang="fr-FR" dirty="0"/>
              <a:t>Le contre-discours et les pistes d’actions de prévention primaire</a:t>
            </a:r>
          </a:p>
        </p:txBody>
      </p:sp>
      <p:sp>
        <p:nvSpPr>
          <p:cNvPr id="5" name="Espace réservé du texte 4"/>
          <p:cNvSpPr>
            <a:spLocks noGrp="1"/>
          </p:cNvSpPr>
          <p:nvPr>
            <p:ph type="body" sz="quarter" idx="13"/>
          </p:nvPr>
        </p:nvSpPr>
        <p:spPr>
          <a:xfrm>
            <a:off x="1237640" y="964803"/>
            <a:ext cx="7588676" cy="3440813"/>
          </a:xfrm>
        </p:spPr>
        <p:txBody>
          <a:bodyPr/>
          <a:lstStyle/>
          <a:p>
            <a:pPr marL="285750" indent="-285750">
              <a:lnSpc>
                <a:spcPct val="100000"/>
              </a:lnSpc>
              <a:spcBef>
                <a:spcPts val="0"/>
              </a:spcBef>
              <a:spcAft>
                <a:spcPts val="0"/>
              </a:spcAft>
              <a:buFont typeface="Wingdings" panose="05000000000000000000" pitchFamily="2" charset="2"/>
              <a:buChar char="§"/>
            </a:pPr>
            <a:r>
              <a:rPr lang="fr-FR" dirty="0">
                <a:solidFill>
                  <a:srgbClr val="595959"/>
                </a:solidFill>
              </a:rPr>
              <a:t>Un site internet pour informer et sensibiliser :</a:t>
            </a:r>
          </a:p>
          <a:p>
            <a:pPr>
              <a:lnSpc>
                <a:spcPct val="100000"/>
              </a:lnSpc>
              <a:spcBef>
                <a:spcPts val="0"/>
              </a:spcBef>
              <a:spcAft>
                <a:spcPts val="0"/>
              </a:spcAft>
            </a:pPr>
            <a:endParaRPr lang="fr-FR" dirty="0">
              <a:solidFill>
                <a:srgbClr val="595959"/>
              </a:solidFill>
            </a:endParaRPr>
          </a:p>
          <a:p>
            <a:pPr>
              <a:lnSpc>
                <a:spcPct val="100000"/>
              </a:lnSpc>
              <a:spcBef>
                <a:spcPts val="0"/>
              </a:spcBef>
              <a:spcAft>
                <a:spcPts val="0"/>
              </a:spcAft>
            </a:pPr>
            <a:endParaRPr lang="fr-FR" dirty="0">
              <a:solidFill>
                <a:srgbClr val="595959"/>
              </a:solidFill>
            </a:endParaRPr>
          </a:p>
          <a:p>
            <a:pPr>
              <a:lnSpc>
                <a:spcPct val="100000"/>
              </a:lnSpc>
              <a:spcBef>
                <a:spcPts val="0"/>
              </a:spcBef>
              <a:spcAft>
                <a:spcPts val="0"/>
              </a:spcAft>
            </a:pPr>
            <a:endParaRPr lang="fr-FR" dirty="0">
              <a:solidFill>
                <a:srgbClr val="595959"/>
              </a:solidFill>
            </a:endParaRPr>
          </a:p>
          <a:p>
            <a:pPr>
              <a:lnSpc>
                <a:spcPct val="100000"/>
              </a:lnSpc>
              <a:spcBef>
                <a:spcPts val="0"/>
              </a:spcBef>
              <a:spcAft>
                <a:spcPts val="0"/>
              </a:spcAft>
            </a:pPr>
            <a:endParaRPr lang="fr-FR" dirty="0">
              <a:solidFill>
                <a:srgbClr val="595959"/>
              </a:solidFill>
            </a:endParaRPr>
          </a:p>
          <a:p>
            <a:pPr marL="285750" indent="-285750" algn="just">
              <a:lnSpc>
                <a:spcPct val="100000"/>
              </a:lnSpc>
              <a:spcBef>
                <a:spcPts val="0"/>
              </a:spcBef>
              <a:spcAft>
                <a:spcPts val="0"/>
              </a:spcAft>
              <a:buFont typeface="Wingdings" panose="05000000000000000000" pitchFamily="2" charset="2"/>
              <a:buChar char="§"/>
            </a:pPr>
            <a:r>
              <a:rPr lang="fr-FR" dirty="0">
                <a:solidFill>
                  <a:srgbClr val="595959"/>
                </a:solidFill>
              </a:rPr>
              <a:t>Des pistes d’actions de prévention primaire :</a:t>
            </a:r>
          </a:p>
          <a:p>
            <a:pPr marL="828675" indent="-285750" algn="just">
              <a:lnSpc>
                <a:spcPct val="100000"/>
              </a:lnSpc>
              <a:spcBef>
                <a:spcPts val="600"/>
              </a:spcBef>
              <a:spcAft>
                <a:spcPts val="0"/>
              </a:spcAft>
              <a:buFont typeface="Arial" panose="020B0604020202020204" pitchFamily="34" charset="0"/>
              <a:buChar char="•"/>
            </a:pPr>
            <a:r>
              <a:rPr lang="fr-FR" dirty="0">
                <a:solidFill>
                  <a:srgbClr val="595959"/>
                </a:solidFill>
              </a:rPr>
              <a:t>Promouvoir </a:t>
            </a:r>
            <a:r>
              <a:rPr lang="fr-FR" dirty="0">
                <a:solidFill>
                  <a:srgbClr val="00AEE1"/>
                </a:solidFill>
              </a:rPr>
              <a:t>l’engagement citoyen </a:t>
            </a:r>
            <a:r>
              <a:rPr lang="fr-FR" dirty="0">
                <a:solidFill>
                  <a:srgbClr val="595959"/>
                </a:solidFill>
              </a:rPr>
              <a:t>et les valeurs de la République ;</a:t>
            </a:r>
          </a:p>
          <a:p>
            <a:pPr marL="828675" indent="-285750" algn="just">
              <a:lnSpc>
                <a:spcPct val="100000"/>
              </a:lnSpc>
              <a:spcBef>
                <a:spcPts val="600"/>
              </a:spcBef>
              <a:spcAft>
                <a:spcPts val="0"/>
              </a:spcAft>
              <a:buFont typeface="Arial" panose="020B0604020202020204" pitchFamily="34" charset="0"/>
              <a:buChar char="•"/>
            </a:pPr>
            <a:r>
              <a:rPr lang="fr-FR" dirty="0">
                <a:solidFill>
                  <a:srgbClr val="595959"/>
                </a:solidFill>
              </a:rPr>
              <a:t>Développer </a:t>
            </a:r>
            <a:r>
              <a:rPr lang="fr-FR" dirty="0">
                <a:solidFill>
                  <a:srgbClr val="00AEE1"/>
                </a:solidFill>
              </a:rPr>
              <a:t>l’esprit critique </a:t>
            </a:r>
            <a:r>
              <a:rPr lang="fr-FR" dirty="0">
                <a:solidFill>
                  <a:srgbClr val="595959"/>
                </a:solidFill>
              </a:rPr>
              <a:t>notamment par le décryptage des médias et des réseaux sociaux ;</a:t>
            </a:r>
          </a:p>
          <a:p>
            <a:pPr marL="828675" indent="-285750" algn="just">
              <a:lnSpc>
                <a:spcPct val="100000"/>
              </a:lnSpc>
              <a:spcBef>
                <a:spcPts val="600"/>
              </a:spcBef>
              <a:spcAft>
                <a:spcPts val="0"/>
              </a:spcAft>
              <a:buFont typeface="Arial" panose="020B0604020202020204" pitchFamily="34" charset="0"/>
              <a:buChar char="•"/>
            </a:pPr>
            <a:r>
              <a:rPr lang="fr-FR" dirty="0">
                <a:solidFill>
                  <a:srgbClr val="595959"/>
                </a:solidFill>
              </a:rPr>
              <a:t>Développer les actions de </a:t>
            </a:r>
            <a:r>
              <a:rPr lang="fr-FR" dirty="0">
                <a:solidFill>
                  <a:srgbClr val="00ACF0"/>
                </a:solidFill>
              </a:rPr>
              <a:t>soutien à la parentalité </a:t>
            </a:r>
            <a:r>
              <a:rPr lang="fr-FR" dirty="0">
                <a:solidFill>
                  <a:srgbClr val="595959"/>
                </a:solidFill>
              </a:rPr>
              <a:t>;</a:t>
            </a:r>
          </a:p>
          <a:p>
            <a:pPr marL="828675" indent="-285750" algn="just">
              <a:lnSpc>
                <a:spcPct val="100000"/>
              </a:lnSpc>
              <a:spcBef>
                <a:spcPts val="600"/>
              </a:spcBef>
              <a:spcAft>
                <a:spcPts val="0"/>
              </a:spcAft>
              <a:buFont typeface="Arial" panose="020B0604020202020204" pitchFamily="34" charset="0"/>
              <a:buChar char="•"/>
            </a:pPr>
            <a:r>
              <a:rPr lang="fr-FR" dirty="0">
                <a:solidFill>
                  <a:srgbClr val="00ACF0"/>
                </a:solidFill>
              </a:rPr>
              <a:t>Valoriser l’histoire des territoires et de leurs habitants </a:t>
            </a:r>
            <a:r>
              <a:rPr lang="fr-FR" dirty="0">
                <a:solidFill>
                  <a:srgbClr val="595959"/>
                </a:solidFill>
              </a:rPr>
              <a:t>: travail de mémoire, histoires individuelles et grande histoire, reconnaissance du patrimoine culturel ;</a:t>
            </a:r>
          </a:p>
          <a:p>
            <a:pPr marL="828675" indent="-285750" algn="just">
              <a:lnSpc>
                <a:spcPct val="100000"/>
              </a:lnSpc>
              <a:spcBef>
                <a:spcPts val="600"/>
              </a:spcBef>
              <a:spcAft>
                <a:spcPts val="0"/>
              </a:spcAft>
              <a:buFont typeface="Arial" panose="020B0604020202020204" pitchFamily="34" charset="0"/>
              <a:buChar char="•"/>
            </a:pPr>
            <a:r>
              <a:rPr lang="fr-FR" dirty="0">
                <a:solidFill>
                  <a:srgbClr val="00ACF0"/>
                </a:solidFill>
              </a:rPr>
              <a:t>Favoriser le bien-être et la réussite à l’école</a:t>
            </a:r>
            <a:r>
              <a:rPr lang="fr-FR" dirty="0">
                <a:solidFill>
                  <a:srgbClr val="595959"/>
                </a:solidFill>
              </a:rPr>
              <a:t>.</a:t>
            </a:r>
          </a:p>
          <a:p>
            <a:pPr marL="171450" indent="-171450">
              <a:lnSpc>
                <a:spcPct val="100000"/>
              </a:lnSpc>
              <a:spcBef>
                <a:spcPts val="0"/>
              </a:spcBef>
              <a:spcAft>
                <a:spcPts val="0"/>
              </a:spcAft>
              <a:buFont typeface="Arial" panose="020B0604020202020204" pitchFamily="34" charset="0"/>
              <a:buChar char="•"/>
            </a:pPr>
            <a:endParaRPr lang="fr-FR" sz="1000" dirty="0">
              <a:solidFill>
                <a:srgbClr val="595959"/>
              </a:solidFill>
            </a:endParaRPr>
          </a:p>
          <a:p>
            <a:pPr>
              <a:lnSpc>
                <a:spcPct val="100000"/>
              </a:lnSpc>
              <a:spcBef>
                <a:spcPts val="0"/>
              </a:spcBef>
              <a:spcAft>
                <a:spcPts val="0"/>
              </a:spcAft>
            </a:pPr>
            <a:endParaRPr lang="fr-FR" sz="1000" dirty="0">
              <a:solidFill>
                <a:srgbClr val="595959"/>
              </a:solidFill>
            </a:endParaRPr>
          </a:p>
          <a:p>
            <a:pPr>
              <a:lnSpc>
                <a:spcPct val="100000"/>
              </a:lnSpc>
              <a:spcBef>
                <a:spcPts val="0"/>
              </a:spcBef>
              <a:spcAft>
                <a:spcPts val="0"/>
              </a:spcAft>
            </a:pPr>
            <a:endParaRPr lang="fr-FR" sz="1000" dirty="0">
              <a:solidFill>
                <a:srgbClr val="595959"/>
              </a:solidFill>
            </a:endParaRPr>
          </a:p>
          <a:p>
            <a:pPr>
              <a:lnSpc>
                <a:spcPct val="100000"/>
              </a:lnSpc>
              <a:spcBef>
                <a:spcPts val="0"/>
              </a:spcBef>
              <a:spcAft>
                <a:spcPts val="0"/>
              </a:spcAft>
            </a:pPr>
            <a:endParaRPr lang="fr-FR" sz="1000" dirty="0">
              <a:solidFill>
                <a:srgbClr val="00AEE1"/>
              </a:solidFill>
            </a:endParaRPr>
          </a:p>
        </p:txBody>
      </p:sp>
      <p:pic>
        <p:nvPicPr>
          <p:cNvPr id="4099" name="Picture 3">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2615" y="1449900"/>
            <a:ext cx="36576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984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30D08-F6F6-4AD6-B391-ED8B318F8D70}"/>
              </a:ext>
            </a:extLst>
          </p:cNvPr>
          <p:cNvSpPr>
            <a:spLocks noGrp="1"/>
          </p:cNvSpPr>
          <p:nvPr>
            <p:ph type="title"/>
          </p:nvPr>
        </p:nvSpPr>
        <p:spPr>
          <a:xfrm>
            <a:off x="955342" y="1581151"/>
            <a:ext cx="7555245" cy="1638300"/>
          </a:xfrm>
        </p:spPr>
        <p:txBody>
          <a:bodyPr/>
          <a:lstStyle/>
          <a:p>
            <a:pPr algn="l">
              <a:lnSpc>
                <a:spcPct val="100000"/>
              </a:lnSpc>
            </a:pPr>
            <a:r>
              <a:rPr lang="fr-FR" sz="3600" dirty="0">
                <a:solidFill>
                  <a:schemeClr val="accent1"/>
                </a:solidFill>
              </a:rPr>
              <a:t>Conduite à tenir : comment agir et réagir face à une situation inquiétante ?</a:t>
            </a:r>
          </a:p>
        </p:txBody>
      </p:sp>
    </p:spTree>
    <p:extLst>
      <p:ext uri="{BB962C8B-B14F-4D97-AF65-F5344CB8AC3E}">
        <p14:creationId xmlns:p14="http://schemas.microsoft.com/office/powerpoint/2010/main" val="3581550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117227"/>
            <a:ext cx="7483901" cy="595382"/>
          </a:xfrm>
        </p:spPr>
        <p:txBody>
          <a:bodyPr/>
          <a:lstStyle/>
          <a:p>
            <a:r>
              <a:rPr lang="fr-FR" dirty="0"/>
              <a:t>Conduite à tenir</a:t>
            </a:r>
          </a:p>
        </p:txBody>
      </p:sp>
      <p:sp>
        <p:nvSpPr>
          <p:cNvPr id="5" name="Espace réservé du texte 4"/>
          <p:cNvSpPr>
            <a:spLocks noGrp="1"/>
          </p:cNvSpPr>
          <p:nvPr>
            <p:ph type="body" sz="quarter" idx="13"/>
          </p:nvPr>
        </p:nvSpPr>
        <p:spPr>
          <a:xfrm>
            <a:off x="1342415" y="677684"/>
            <a:ext cx="7306285" cy="3440813"/>
          </a:xfrm>
        </p:spPr>
        <p:txBody>
          <a:bodyPr/>
          <a:lstStyle/>
          <a:p>
            <a:pPr algn="just">
              <a:lnSpc>
                <a:spcPct val="100000"/>
              </a:lnSpc>
              <a:spcBef>
                <a:spcPts val="0"/>
              </a:spcBef>
              <a:spcAft>
                <a:spcPts val="0"/>
              </a:spcAft>
            </a:pPr>
            <a:r>
              <a:rPr lang="fr-FR" dirty="0"/>
              <a:t>La prévention de la radicalisation concerne tous les citoyens et non pas uniquement les forces de l’ordre. Les professionnels au contact des publics</a:t>
            </a:r>
            <a:r>
              <a:rPr lang="fr-FR" dirty="0">
                <a:solidFill>
                  <a:srgbClr val="93107E"/>
                </a:solidFill>
              </a:rPr>
              <a:t> </a:t>
            </a:r>
            <a:r>
              <a:rPr lang="fr-FR" dirty="0"/>
              <a:t>(prévention spécialisée, sport, éducation…) peuvent jouer un rôle essentiel en termes de repérage de situations inquiétantes et ainsi permettre d’agir le plus tôt possible.</a:t>
            </a:r>
          </a:p>
          <a:p>
            <a:pPr algn="just">
              <a:lnSpc>
                <a:spcPct val="100000"/>
              </a:lnSpc>
              <a:spcBef>
                <a:spcPts val="0"/>
              </a:spcBef>
              <a:spcAft>
                <a:spcPts val="0"/>
              </a:spcAft>
            </a:pPr>
            <a:endParaRPr lang="fr-FR" dirty="0"/>
          </a:p>
          <a:p>
            <a:pPr marL="285750" indent="-285750" algn="just">
              <a:lnSpc>
                <a:spcPct val="100000"/>
              </a:lnSpc>
              <a:spcBef>
                <a:spcPts val="0"/>
              </a:spcBef>
              <a:spcAft>
                <a:spcPts val="0"/>
              </a:spcAft>
              <a:buFont typeface="Wingdings" panose="05000000000000000000" pitchFamily="2" charset="2"/>
              <a:buChar char="§"/>
            </a:pPr>
            <a:r>
              <a:rPr lang="fr-FR" dirty="0">
                <a:solidFill>
                  <a:srgbClr val="00ACF0"/>
                </a:solidFill>
              </a:rPr>
              <a:t>S’informer et se former</a:t>
            </a:r>
          </a:p>
          <a:p>
            <a:pPr marL="285750" indent="-285750" algn="just">
              <a:lnSpc>
                <a:spcPct val="100000"/>
              </a:lnSpc>
              <a:spcBef>
                <a:spcPts val="0"/>
              </a:spcBef>
              <a:spcAft>
                <a:spcPts val="0"/>
              </a:spcAft>
              <a:buFont typeface="Wingdings" panose="05000000000000000000" pitchFamily="2" charset="2"/>
              <a:buChar char="§"/>
            </a:pPr>
            <a:endParaRPr lang="fr-FR" dirty="0"/>
          </a:p>
          <a:p>
            <a:pPr marL="285750" indent="-285750" algn="just">
              <a:lnSpc>
                <a:spcPct val="100000"/>
              </a:lnSpc>
              <a:spcBef>
                <a:spcPts val="0"/>
              </a:spcBef>
              <a:spcAft>
                <a:spcPts val="0"/>
              </a:spcAft>
              <a:buFont typeface="Wingdings" panose="05000000000000000000" pitchFamily="2" charset="2"/>
              <a:buChar char="§"/>
            </a:pPr>
            <a:r>
              <a:rPr lang="fr-FR" dirty="0">
                <a:solidFill>
                  <a:srgbClr val="00ACF0"/>
                </a:solidFill>
              </a:rPr>
              <a:t>Ne pas rester seul </a:t>
            </a:r>
            <a:r>
              <a:rPr lang="fr-FR" dirty="0"/>
              <a:t>avec ses doutes sur une situation</a:t>
            </a:r>
          </a:p>
          <a:p>
            <a:pPr algn="just">
              <a:lnSpc>
                <a:spcPct val="100000"/>
              </a:lnSpc>
              <a:spcBef>
                <a:spcPts val="0"/>
              </a:spcBef>
              <a:spcAft>
                <a:spcPts val="0"/>
              </a:spcAft>
            </a:pPr>
            <a:endParaRPr lang="fr-FR" dirty="0"/>
          </a:p>
          <a:p>
            <a:pPr marL="285750" indent="-285750" algn="just">
              <a:lnSpc>
                <a:spcPct val="100000"/>
              </a:lnSpc>
              <a:spcBef>
                <a:spcPts val="0"/>
              </a:spcBef>
              <a:spcAft>
                <a:spcPts val="0"/>
              </a:spcAft>
              <a:buFont typeface="Wingdings" panose="05000000000000000000" pitchFamily="2" charset="2"/>
              <a:buChar char="§"/>
            </a:pPr>
            <a:r>
              <a:rPr lang="fr-FR" dirty="0"/>
              <a:t>Adopter une posture de </a:t>
            </a:r>
            <a:r>
              <a:rPr lang="fr-FR" dirty="0">
                <a:solidFill>
                  <a:srgbClr val="00ACF0"/>
                </a:solidFill>
              </a:rPr>
              <a:t>dialogue</a:t>
            </a:r>
          </a:p>
          <a:p>
            <a:pPr marL="285750" indent="-285750" algn="just">
              <a:lnSpc>
                <a:spcPct val="100000"/>
              </a:lnSpc>
              <a:spcBef>
                <a:spcPts val="0"/>
              </a:spcBef>
              <a:spcAft>
                <a:spcPts val="0"/>
              </a:spcAft>
              <a:buFont typeface="Wingdings" panose="05000000000000000000" pitchFamily="2" charset="2"/>
              <a:buChar char="§"/>
            </a:pPr>
            <a:endParaRPr lang="fr-FR" dirty="0"/>
          </a:p>
          <a:p>
            <a:pPr marL="285750" indent="-285750" algn="just">
              <a:lnSpc>
                <a:spcPct val="100000"/>
              </a:lnSpc>
              <a:spcBef>
                <a:spcPts val="0"/>
              </a:spcBef>
              <a:spcAft>
                <a:spcPts val="0"/>
              </a:spcAft>
              <a:buFont typeface="Wingdings" panose="05000000000000000000" pitchFamily="2" charset="2"/>
              <a:buChar char="§"/>
            </a:pPr>
            <a:r>
              <a:rPr lang="fr-FR" dirty="0"/>
              <a:t>En cas de doute, effectuer un </a:t>
            </a:r>
            <a:r>
              <a:rPr lang="fr-FR" dirty="0">
                <a:solidFill>
                  <a:srgbClr val="00ACF0"/>
                </a:solidFill>
              </a:rPr>
              <a:t>signalement</a:t>
            </a:r>
            <a:r>
              <a:rPr lang="fr-FR" dirty="0"/>
              <a:t> auprès du Centre national d’assistance et de prévention de la radicalisation :</a:t>
            </a:r>
          </a:p>
          <a:p>
            <a:pPr marL="285750" indent="-285750">
              <a:lnSpc>
                <a:spcPct val="100000"/>
              </a:lnSpc>
              <a:spcBef>
                <a:spcPts val="0"/>
              </a:spcBef>
              <a:spcAft>
                <a:spcPts val="0"/>
              </a:spcAft>
              <a:buFont typeface="Wingdings" panose="05000000000000000000" pitchFamily="2" charset="2"/>
              <a:buChar char="§"/>
            </a:pPr>
            <a:endParaRPr lang="fr-FR" dirty="0"/>
          </a:p>
          <a:p>
            <a:pPr marL="285750" indent="-285750">
              <a:lnSpc>
                <a:spcPct val="100000"/>
              </a:lnSpc>
              <a:spcBef>
                <a:spcPts val="0"/>
              </a:spcBef>
              <a:spcAft>
                <a:spcPts val="0"/>
              </a:spcAft>
              <a:buFont typeface="Wingdings" panose="05000000000000000000" pitchFamily="2" charset="2"/>
              <a:buChar char="§"/>
            </a:pPr>
            <a:endParaRPr lang="fr-FR" dirty="0"/>
          </a:p>
          <a:p>
            <a:pPr marL="285750" indent="-285750">
              <a:lnSpc>
                <a:spcPct val="100000"/>
              </a:lnSpc>
              <a:spcBef>
                <a:spcPts val="0"/>
              </a:spcBef>
              <a:spcAft>
                <a:spcPts val="0"/>
              </a:spcAft>
              <a:buFont typeface="Wingdings" panose="05000000000000000000" pitchFamily="2" charset="2"/>
              <a:buChar char="§"/>
            </a:pPr>
            <a:endParaRPr lang="fr-FR" dirty="0"/>
          </a:p>
          <a:p>
            <a:pPr>
              <a:lnSpc>
                <a:spcPct val="100000"/>
              </a:lnSpc>
              <a:spcBef>
                <a:spcPts val="0"/>
              </a:spcBef>
              <a:spcAft>
                <a:spcPts val="0"/>
              </a:spcAft>
            </a:pPr>
            <a:endParaRPr lang="fr-FR" dirty="0">
              <a:solidFill>
                <a:srgbClr val="93107E"/>
              </a:solidFill>
            </a:endParaRPr>
          </a:p>
          <a:p>
            <a:pPr>
              <a:lnSpc>
                <a:spcPct val="100000"/>
              </a:lnSpc>
              <a:spcBef>
                <a:spcPts val="0"/>
              </a:spcBef>
              <a:spcAft>
                <a:spcPts val="0"/>
              </a:spcAft>
            </a:pPr>
            <a:endParaRPr lang="fr-FR" dirty="0"/>
          </a:p>
          <a:p>
            <a:pPr>
              <a:lnSpc>
                <a:spcPct val="100000"/>
              </a:lnSpc>
              <a:spcBef>
                <a:spcPts val="0"/>
              </a:spcBef>
              <a:spcAft>
                <a:spcPts val="0"/>
              </a:spcAft>
            </a:pPr>
            <a:endParaRPr lang="fr-FR" dirty="0"/>
          </a:p>
          <a:p>
            <a:pPr>
              <a:lnSpc>
                <a:spcPct val="100000"/>
              </a:lnSpc>
              <a:spcBef>
                <a:spcPts val="0"/>
              </a:spcBef>
              <a:spcAft>
                <a:spcPts val="0"/>
              </a:spcAft>
            </a:pPr>
            <a:endParaRPr lang="fr-FR" sz="1000" dirty="0">
              <a:solidFill>
                <a:srgbClr val="00AEE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188" y="4208844"/>
            <a:ext cx="315277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689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282575"/>
            <a:ext cx="7483901" cy="595382"/>
          </a:xfrm>
        </p:spPr>
        <p:txBody>
          <a:bodyPr/>
          <a:lstStyle/>
          <a:p>
            <a:r>
              <a:rPr lang="fr-FR" sz="2400" dirty="0"/>
              <a:t>Sommaire</a:t>
            </a:r>
          </a:p>
        </p:txBody>
      </p:sp>
      <p:sp>
        <p:nvSpPr>
          <p:cNvPr id="5" name="Espace réservé du texte 4"/>
          <p:cNvSpPr>
            <a:spLocks noGrp="1"/>
          </p:cNvSpPr>
          <p:nvPr>
            <p:ph type="body" sz="quarter" idx="13"/>
          </p:nvPr>
        </p:nvSpPr>
        <p:spPr>
          <a:xfrm>
            <a:off x="1342415" y="1268067"/>
            <a:ext cx="7483901" cy="3723861"/>
          </a:xfrm>
        </p:spPr>
        <p:txBody>
          <a:bodyPr/>
          <a:lstStyle/>
          <a:p>
            <a:pPr marL="522288" lvl="1" indent="-342900">
              <a:lnSpc>
                <a:spcPct val="100000"/>
              </a:lnSpc>
              <a:spcAft>
                <a:spcPts val="1200"/>
              </a:spcAft>
              <a:buAutoNum type="arabicPeriod"/>
            </a:pPr>
            <a:r>
              <a:rPr lang="fr-FR" sz="1800" dirty="0">
                <a:solidFill>
                  <a:schemeClr val="tx1"/>
                </a:solidFill>
              </a:rPr>
              <a:t>Introduction</a:t>
            </a:r>
          </a:p>
          <a:p>
            <a:pPr marL="522288" lvl="1" indent="-342900">
              <a:lnSpc>
                <a:spcPct val="100000"/>
              </a:lnSpc>
              <a:spcAft>
                <a:spcPts val="1200"/>
              </a:spcAft>
              <a:buAutoNum type="arabicPeriod"/>
            </a:pPr>
            <a:r>
              <a:rPr lang="fr-FR" sz="1800" dirty="0">
                <a:solidFill>
                  <a:schemeClr val="tx1"/>
                </a:solidFill>
              </a:rPr>
              <a:t>Prévention de la radicalisation : de quoi parle-t-on ?</a:t>
            </a:r>
          </a:p>
          <a:p>
            <a:pPr marL="522288" lvl="1" indent="-342900">
              <a:lnSpc>
                <a:spcPct val="100000"/>
              </a:lnSpc>
              <a:spcAft>
                <a:spcPts val="1200"/>
              </a:spcAft>
              <a:buAutoNum type="arabicPeriod"/>
            </a:pPr>
            <a:r>
              <a:rPr lang="fr-FR" sz="1800" dirty="0">
                <a:solidFill>
                  <a:schemeClr val="tx1"/>
                </a:solidFill>
              </a:rPr>
              <a:t>Prévention de la radicalisation : la réponse publique</a:t>
            </a:r>
          </a:p>
          <a:p>
            <a:pPr marL="522288" lvl="1" indent="-342900">
              <a:lnSpc>
                <a:spcPct val="100000"/>
              </a:lnSpc>
              <a:spcAft>
                <a:spcPts val="1200"/>
              </a:spcAft>
              <a:buAutoNum type="arabicPeriod"/>
            </a:pPr>
            <a:r>
              <a:rPr lang="fr-FR" sz="1800" dirty="0">
                <a:solidFill>
                  <a:schemeClr val="tx1"/>
                </a:solidFill>
              </a:rPr>
              <a:t>Posture professionnelle : comment agir et réagir face à une situation inquiétante ?</a:t>
            </a:r>
          </a:p>
          <a:p>
            <a:pPr marL="522288" lvl="1" indent="-342900">
              <a:lnSpc>
                <a:spcPct val="100000"/>
              </a:lnSpc>
              <a:spcAft>
                <a:spcPts val="1200"/>
              </a:spcAft>
              <a:buAutoNum type="arabicPeriod"/>
            </a:pPr>
            <a:r>
              <a:rPr lang="fr-FR" sz="1800" dirty="0">
                <a:solidFill>
                  <a:schemeClr val="tx1"/>
                </a:solidFill>
              </a:rPr>
              <a:t>Ressources pour aller plus loin</a:t>
            </a:r>
            <a:endParaRPr lang="fr-FR" dirty="0"/>
          </a:p>
          <a:p>
            <a:pPr>
              <a:lnSpc>
                <a:spcPct val="100000"/>
              </a:lnSpc>
            </a:pPr>
            <a:endParaRPr lang="fr-FR" sz="1800" dirty="0">
              <a:solidFill>
                <a:schemeClr val="accent1"/>
              </a:solidFill>
            </a:endParaRPr>
          </a:p>
        </p:txBody>
      </p:sp>
    </p:spTree>
    <p:extLst>
      <p:ext uri="{BB962C8B-B14F-4D97-AF65-F5344CB8AC3E}">
        <p14:creationId xmlns:p14="http://schemas.microsoft.com/office/powerpoint/2010/main" val="3147244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30D08-F6F6-4AD6-B391-ED8B318F8D70}"/>
              </a:ext>
            </a:extLst>
          </p:cNvPr>
          <p:cNvSpPr>
            <a:spLocks noGrp="1"/>
          </p:cNvSpPr>
          <p:nvPr>
            <p:ph type="title"/>
          </p:nvPr>
        </p:nvSpPr>
        <p:spPr>
          <a:xfrm>
            <a:off x="955342" y="1943100"/>
            <a:ext cx="7555245" cy="587217"/>
          </a:xfrm>
        </p:spPr>
        <p:txBody>
          <a:bodyPr/>
          <a:lstStyle/>
          <a:p>
            <a:pPr algn="l">
              <a:lnSpc>
                <a:spcPct val="100000"/>
              </a:lnSpc>
            </a:pPr>
            <a:r>
              <a:rPr lang="fr-FR" sz="3600" dirty="0">
                <a:solidFill>
                  <a:schemeClr val="accent1"/>
                </a:solidFill>
              </a:rPr>
              <a:t>Ressources pour aller plus loin</a:t>
            </a:r>
          </a:p>
        </p:txBody>
      </p:sp>
      <p:sp>
        <p:nvSpPr>
          <p:cNvPr id="3" name="Espace réservé du texte 2">
            <a:extLst>
              <a:ext uri="{FF2B5EF4-FFF2-40B4-BE49-F238E27FC236}">
                <a16:creationId xmlns:a16="http://schemas.microsoft.com/office/drawing/2014/main" id="{71ACCBCC-9918-412D-ACF6-3A697A5AE580}"/>
              </a:ext>
            </a:extLst>
          </p:cNvPr>
          <p:cNvSpPr>
            <a:spLocks noGrp="1"/>
          </p:cNvSpPr>
          <p:nvPr>
            <p:ph type="body" idx="1"/>
          </p:nvPr>
        </p:nvSpPr>
        <p:spPr>
          <a:xfrm>
            <a:off x="955342" y="3442098"/>
            <a:ext cx="7555245" cy="1125140"/>
          </a:xfrm>
        </p:spPr>
        <p:txBody>
          <a:bodyPr/>
          <a:lstStyle/>
          <a:p>
            <a:endParaRPr lang="fr-FR" dirty="0"/>
          </a:p>
        </p:txBody>
      </p:sp>
    </p:spTree>
    <p:extLst>
      <p:ext uri="{BB962C8B-B14F-4D97-AF65-F5344CB8AC3E}">
        <p14:creationId xmlns:p14="http://schemas.microsoft.com/office/powerpoint/2010/main" val="3241307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342415" y="183902"/>
            <a:ext cx="7483901" cy="595382"/>
          </a:xfrm>
        </p:spPr>
        <p:txBody>
          <a:bodyPr/>
          <a:lstStyle/>
          <a:p>
            <a:r>
              <a:rPr lang="fr-FR" dirty="0"/>
              <a:t>L’offre de formation à la prévention de la radicalisation</a:t>
            </a:r>
          </a:p>
        </p:txBody>
      </p:sp>
      <p:sp>
        <p:nvSpPr>
          <p:cNvPr id="5" name="Espace réservé du texte 4"/>
          <p:cNvSpPr>
            <a:spLocks noGrp="1"/>
          </p:cNvSpPr>
          <p:nvPr>
            <p:ph type="body" sz="quarter" idx="13"/>
          </p:nvPr>
        </p:nvSpPr>
        <p:spPr>
          <a:xfrm>
            <a:off x="1342415" y="776067"/>
            <a:ext cx="7483900" cy="3440813"/>
          </a:xfrm>
        </p:spPr>
        <p:txBody>
          <a:bodyPr/>
          <a:lstStyle/>
          <a:p>
            <a:pPr marL="285750" indent="-285750">
              <a:lnSpc>
                <a:spcPct val="100000"/>
              </a:lnSpc>
              <a:spcBef>
                <a:spcPts val="0"/>
              </a:spcBef>
              <a:spcAft>
                <a:spcPts val="0"/>
              </a:spcAft>
              <a:buFont typeface="Wingdings" panose="05000000000000000000" pitchFamily="2" charset="2"/>
              <a:buChar char="§"/>
            </a:pPr>
            <a:r>
              <a:rPr lang="fr-FR" i="1" dirty="0"/>
              <a:t>Centre des hautes études du Ministère de l’intérieur</a:t>
            </a:r>
            <a:r>
              <a:rPr lang="fr-FR" dirty="0"/>
              <a:t>, e-formation sur la prévention de la radicalisation destinée aux agents du service public (gratuite) : </a:t>
            </a:r>
            <a:r>
              <a:rPr lang="fr-FR" dirty="0">
                <a:hlinkClick r:id="rId3"/>
              </a:rPr>
              <a:t>https://allchemi.eu/enrol/index.php?id=224</a:t>
            </a:r>
            <a:endParaRPr lang="fr-FR" dirty="0"/>
          </a:p>
          <a:p>
            <a:pPr marL="285750" indent="-285750">
              <a:lnSpc>
                <a:spcPct val="100000"/>
              </a:lnSpc>
              <a:spcBef>
                <a:spcPts val="0"/>
              </a:spcBef>
              <a:spcAft>
                <a:spcPts val="0"/>
              </a:spcAft>
              <a:buFont typeface="Wingdings" panose="05000000000000000000" pitchFamily="2" charset="2"/>
              <a:buChar char="§"/>
            </a:pPr>
            <a:endParaRPr lang="fr-FR" dirty="0">
              <a:solidFill>
                <a:srgbClr val="93107E"/>
              </a:solidFill>
            </a:endParaRPr>
          </a:p>
          <a:p>
            <a:pPr marL="285750" indent="-285750">
              <a:lnSpc>
                <a:spcPct val="100000"/>
              </a:lnSpc>
              <a:spcBef>
                <a:spcPts val="0"/>
              </a:spcBef>
              <a:spcAft>
                <a:spcPts val="0"/>
              </a:spcAft>
              <a:buFont typeface="Wingdings" panose="05000000000000000000" pitchFamily="2" charset="2"/>
              <a:buChar char="§"/>
            </a:pPr>
            <a:r>
              <a:rPr lang="fr-FR" i="1" dirty="0"/>
              <a:t>Centre national de la fonction publique territoriale (CNFPT) </a:t>
            </a:r>
            <a:r>
              <a:rPr lang="fr-FR" dirty="0"/>
              <a:t>: Formation « La prévention de la radicalisation violente : compréhension, analyse et intervention » destinée aux agents territoriaux. 2 jours de formation en présentiel et 1 jour à distance. </a:t>
            </a:r>
          </a:p>
          <a:p>
            <a:pPr marL="266700">
              <a:lnSpc>
                <a:spcPct val="100000"/>
              </a:lnSpc>
              <a:spcBef>
                <a:spcPts val="0"/>
              </a:spcBef>
              <a:spcAft>
                <a:spcPts val="0"/>
              </a:spcAft>
              <a:tabLst>
                <a:tab pos="266700" algn="l"/>
              </a:tabLst>
            </a:pPr>
            <a:r>
              <a:rPr lang="fr-FR" dirty="0">
                <a:solidFill>
                  <a:srgbClr val="93107E"/>
                </a:solidFill>
                <a:hlinkClick r:id="rId4"/>
              </a:rPr>
              <a:t>http://www.cnfpt.fr/trouver-formation/detail/h-5s04-P-1dcvln0-1e9vt7g</a:t>
            </a:r>
            <a:endParaRPr lang="fr-FR" dirty="0">
              <a:solidFill>
                <a:srgbClr val="93107E"/>
              </a:solidFill>
            </a:endParaRPr>
          </a:p>
          <a:p>
            <a:pPr marL="285750" indent="-285750">
              <a:lnSpc>
                <a:spcPct val="100000"/>
              </a:lnSpc>
              <a:spcBef>
                <a:spcPts val="0"/>
              </a:spcBef>
              <a:spcAft>
                <a:spcPts val="0"/>
              </a:spcAft>
              <a:buFont typeface="Wingdings" panose="05000000000000000000" pitchFamily="2" charset="2"/>
              <a:buChar char="§"/>
            </a:pPr>
            <a:endParaRPr lang="fr-FR" dirty="0">
              <a:solidFill>
                <a:srgbClr val="93107E"/>
              </a:solidFill>
            </a:endParaRPr>
          </a:p>
          <a:p>
            <a:pPr marL="285750" indent="-285750">
              <a:lnSpc>
                <a:spcPct val="100000"/>
              </a:lnSpc>
              <a:spcBef>
                <a:spcPts val="0"/>
              </a:spcBef>
              <a:spcAft>
                <a:spcPts val="0"/>
              </a:spcAft>
              <a:buFont typeface="Wingdings" panose="05000000000000000000" pitchFamily="2" charset="2"/>
              <a:buChar char="§"/>
            </a:pPr>
            <a:r>
              <a:rPr lang="fr-FR" i="1" dirty="0"/>
              <a:t>SG-CIPDR </a:t>
            </a:r>
            <a:r>
              <a:rPr lang="fr-FR" dirty="0"/>
              <a:t>:</a:t>
            </a:r>
            <a:r>
              <a:rPr lang="fr-FR" dirty="0">
                <a:solidFill>
                  <a:srgbClr val="FF0000"/>
                </a:solidFill>
              </a:rPr>
              <a:t> </a:t>
            </a:r>
            <a:r>
              <a:rPr lang="fr-FR" dirty="0"/>
              <a:t>Formation sur la prévention de la radicalisation sur 2 jours en présentiel. </a:t>
            </a:r>
            <a:r>
              <a:rPr lang="fr-FR" dirty="0">
                <a:solidFill>
                  <a:srgbClr val="93107E"/>
                </a:solidFill>
                <a:hlinkClick r:id="rId5"/>
              </a:rPr>
              <a:t>https://www.cipdr.gouv.fr/prevenir-la-radicalisation/former/</a:t>
            </a:r>
            <a:endParaRPr lang="fr-FR" dirty="0">
              <a:solidFill>
                <a:srgbClr val="93107E"/>
              </a:solidFill>
            </a:endParaRPr>
          </a:p>
          <a:p>
            <a:pPr marL="285750" indent="-285750">
              <a:lnSpc>
                <a:spcPct val="100000"/>
              </a:lnSpc>
              <a:spcBef>
                <a:spcPts val="0"/>
              </a:spcBef>
              <a:spcAft>
                <a:spcPts val="0"/>
              </a:spcAft>
              <a:buFont typeface="Wingdings" panose="05000000000000000000" pitchFamily="2" charset="2"/>
              <a:buChar char="§"/>
            </a:pPr>
            <a:endParaRPr lang="fr-FR" sz="1000" dirty="0">
              <a:solidFill>
                <a:srgbClr val="93107E"/>
              </a:solidFill>
            </a:endParaRPr>
          </a:p>
          <a:p>
            <a:pPr marL="285750" indent="-285750">
              <a:lnSpc>
                <a:spcPct val="100000"/>
              </a:lnSpc>
              <a:spcBef>
                <a:spcPts val="0"/>
              </a:spcBef>
              <a:spcAft>
                <a:spcPts val="0"/>
              </a:spcAft>
              <a:buFont typeface="Wingdings" panose="05000000000000000000" pitchFamily="2" charset="2"/>
              <a:buChar char="§"/>
            </a:pPr>
            <a:r>
              <a:rPr lang="fr-FR" dirty="0"/>
              <a:t>Des formations locales sont également organisées par les préfectures et les réseaux associatifs (ex: </a:t>
            </a:r>
            <a:r>
              <a:rPr lang="fr-FR" i="1" dirty="0"/>
              <a:t>CNLAPS, ANMDA, FNEPE, CNAPE</a:t>
            </a:r>
            <a:r>
              <a:rPr lang="fr-FR" dirty="0"/>
              <a:t>…)</a:t>
            </a:r>
          </a:p>
          <a:p>
            <a:pPr>
              <a:lnSpc>
                <a:spcPct val="100000"/>
              </a:lnSpc>
              <a:spcBef>
                <a:spcPts val="0"/>
              </a:spcBef>
              <a:spcAft>
                <a:spcPts val="0"/>
              </a:spcAft>
            </a:pPr>
            <a:endParaRPr lang="fr-FR" dirty="0"/>
          </a:p>
        </p:txBody>
      </p:sp>
    </p:spTree>
    <p:extLst>
      <p:ext uri="{BB962C8B-B14F-4D97-AF65-F5344CB8AC3E}">
        <p14:creationId xmlns:p14="http://schemas.microsoft.com/office/powerpoint/2010/main" val="591189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Sites internet ressources</a:t>
            </a:r>
          </a:p>
        </p:txBody>
      </p:sp>
      <p:sp>
        <p:nvSpPr>
          <p:cNvPr id="5" name="Espace réservé du texte 4"/>
          <p:cNvSpPr>
            <a:spLocks noGrp="1"/>
          </p:cNvSpPr>
          <p:nvPr>
            <p:ph type="body" sz="quarter" idx="13"/>
          </p:nvPr>
        </p:nvSpPr>
        <p:spPr/>
        <p:txBody>
          <a:bodyPr/>
          <a:lstStyle/>
          <a:p>
            <a:pPr marL="285750" indent="-285750">
              <a:lnSpc>
                <a:spcPct val="100000"/>
              </a:lnSpc>
              <a:buFont typeface="Wingdings" panose="05000000000000000000" pitchFamily="2" charset="2"/>
              <a:buChar char="§"/>
            </a:pPr>
            <a:r>
              <a:rPr lang="fr-FR" dirty="0"/>
              <a:t>Stop-</a:t>
            </a:r>
            <a:r>
              <a:rPr lang="fr-FR" dirty="0" err="1"/>
              <a:t>djihadisme</a:t>
            </a:r>
            <a:r>
              <a:rPr lang="fr-FR" dirty="0"/>
              <a:t> : </a:t>
            </a:r>
            <a:r>
              <a:rPr lang="fr-FR" dirty="0">
                <a:hlinkClick r:id="rId3"/>
              </a:rPr>
              <a:t>http://www.stop-djihadisme.gouv.fr/</a:t>
            </a:r>
            <a:endParaRPr lang="fr-FR" dirty="0"/>
          </a:p>
          <a:p>
            <a:pPr marL="285750" indent="-285750">
              <a:lnSpc>
                <a:spcPct val="100000"/>
              </a:lnSpc>
              <a:buFont typeface="Wingdings" panose="05000000000000000000" pitchFamily="2" charset="2"/>
              <a:buChar char="§"/>
            </a:pPr>
            <a:r>
              <a:rPr lang="fr-FR" dirty="0"/>
              <a:t>Ministère de l’intérieur, Secrétariat général du Comité interministériel de prévention de la délinquance et de la prévention de la radicalisation :  </a:t>
            </a:r>
            <a:r>
              <a:rPr lang="fr-FR" dirty="0">
                <a:hlinkClick r:id="rId4"/>
              </a:rPr>
              <a:t>https://www.interieur.gouv.fr/SG-CIPDR/Prevenir-la-radicalisation/Prevenir-la-radicalisation</a:t>
            </a:r>
            <a:r>
              <a:rPr lang="fr-FR" dirty="0"/>
              <a:t> </a:t>
            </a:r>
          </a:p>
          <a:p>
            <a:pPr marL="285750" indent="-285750">
              <a:lnSpc>
                <a:spcPct val="100000"/>
              </a:lnSpc>
              <a:buFont typeface="Wingdings" panose="05000000000000000000" pitchFamily="2" charset="2"/>
              <a:buChar char="§"/>
            </a:pPr>
            <a:r>
              <a:rPr lang="fr-FR" dirty="0"/>
              <a:t>Ministère de l’éducation nationale, </a:t>
            </a:r>
            <a:r>
              <a:rPr lang="fr-FR" dirty="0" err="1"/>
              <a:t>éduscol</a:t>
            </a:r>
            <a:r>
              <a:rPr lang="fr-FR" dirty="0"/>
              <a:t> : </a:t>
            </a:r>
            <a:r>
              <a:rPr lang="fr-FR" dirty="0">
                <a:hlinkClick r:id="rId5"/>
              </a:rPr>
              <a:t>http://eduscol.education.fr/cid100811/prevention-radicalisation.html</a:t>
            </a:r>
            <a:endParaRPr lang="fr-FR" dirty="0"/>
          </a:p>
          <a:p>
            <a:pPr>
              <a:lnSpc>
                <a:spcPct val="100000"/>
              </a:lnSpc>
            </a:pPr>
            <a:endParaRPr lang="fr-FR" dirty="0"/>
          </a:p>
        </p:txBody>
      </p:sp>
    </p:spTree>
    <p:extLst>
      <p:ext uri="{BB962C8B-B14F-4D97-AF65-F5344CB8AC3E}">
        <p14:creationId xmlns:p14="http://schemas.microsoft.com/office/powerpoint/2010/main" val="3729405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30D08-F6F6-4AD6-B391-ED8B318F8D70}"/>
              </a:ext>
            </a:extLst>
          </p:cNvPr>
          <p:cNvSpPr>
            <a:spLocks noGrp="1"/>
          </p:cNvSpPr>
          <p:nvPr>
            <p:ph type="title"/>
          </p:nvPr>
        </p:nvSpPr>
        <p:spPr>
          <a:xfrm>
            <a:off x="955342" y="2087879"/>
            <a:ext cx="7555245" cy="579121"/>
          </a:xfrm>
        </p:spPr>
        <p:txBody>
          <a:bodyPr/>
          <a:lstStyle/>
          <a:p>
            <a:pPr algn="l">
              <a:lnSpc>
                <a:spcPct val="100000"/>
              </a:lnSpc>
            </a:pPr>
            <a:r>
              <a:rPr lang="fr-FR" sz="2000" dirty="0">
                <a:solidFill>
                  <a:srgbClr val="00AEE1"/>
                </a:solidFill>
              </a:rPr>
              <a:t>Pédagogie de la laïcité et des valeurs de la République et politique publique de prévention de la radicalisation : quels liens ?</a:t>
            </a:r>
            <a:endParaRPr lang="fr-FR" sz="3600" dirty="0">
              <a:solidFill>
                <a:schemeClr val="accent1"/>
              </a:solidFill>
            </a:endParaRPr>
          </a:p>
        </p:txBody>
      </p:sp>
      <p:sp>
        <p:nvSpPr>
          <p:cNvPr id="3" name="Espace réservé du texte 2">
            <a:extLst>
              <a:ext uri="{FF2B5EF4-FFF2-40B4-BE49-F238E27FC236}">
                <a16:creationId xmlns:a16="http://schemas.microsoft.com/office/drawing/2014/main" id="{71ACCBCC-9918-412D-ACF6-3A697A5AE580}"/>
              </a:ext>
            </a:extLst>
          </p:cNvPr>
          <p:cNvSpPr>
            <a:spLocks noGrp="1"/>
          </p:cNvSpPr>
          <p:nvPr>
            <p:ph type="body" idx="1"/>
          </p:nvPr>
        </p:nvSpPr>
        <p:spPr>
          <a:xfrm>
            <a:off x="955342" y="3442098"/>
            <a:ext cx="7555245" cy="1125140"/>
          </a:xfrm>
        </p:spPr>
        <p:txBody>
          <a:bodyPr/>
          <a:lstStyle/>
          <a:p>
            <a:endParaRPr lang="fr-FR" dirty="0"/>
          </a:p>
        </p:txBody>
      </p:sp>
    </p:spTree>
    <p:extLst>
      <p:ext uri="{BB962C8B-B14F-4D97-AF65-F5344CB8AC3E}">
        <p14:creationId xmlns:p14="http://schemas.microsoft.com/office/powerpoint/2010/main" val="3816100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cadre juridique de la laïcité s’applique-t-il ?</a:t>
            </a:r>
          </a:p>
        </p:txBody>
      </p:sp>
      <p:sp>
        <p:nvSpPr>
          <p:cNvPr id="5" name="Espace réservé du texte 4"/>
          <p:cNvSpPr>
            <a:spLocks noGrp="1"/>
          </p:cNvSpPr>
          <p:nvPr>
            <p:ph type="body" sz="quarter" idx="13"/>
          </p:nvPr>
        </p:nvSpPr>
        <p:spPr/>
        <p:txBody>
          <a:bodyPr/>
          <a:lstStyle/>
          <a:p>
            <a:pPr marL="514350" indent="-514350">
              <a:buFont typeface="+mj-lt"/>
              <a:buAutoNum type="arabicPeriod"/>
            </a:pPr>
            <a:r>
              <a:rPr lang="fr-FR" sz="1800" dirty="0">
                <a:solidFill>
                  <a:schemeClr val="accent1"/>
                </a:solidFill>
              </a:rPr>
              <a:t>Un conducteur de bus refuse de s’asseoir sur le siège conducteur à la suite d’une femme.</a:t>
            </a:r>
            <a:endParaRPr lang="fr-FR" dirty="0"/>
          </a:p>
          <a:p>
            <a:pPr marL="693738" lvl="1" indent="-514350">
              <a:lnSpc>
                <a:spcPct val="100000"/>
              </a:lnSpc>
              <a:buFont typeface="+mj-lt"/>
              <a:buAutoNum type="alphaUcPeriod"/>
            </a:pPr>
            <a:r>
              <a:rPr lang="fr-FR" sz="1800" dirty="0">
                <a:solidFill>
                  <a:schemeClr val="tx1"/>
                </a:solidFill>
              </a:rPr>
              <a:t>Le cadre juridique de la laïcité peut être appliqué.</a:t>
            </a:r>
          </a:p>
          <a:p>
            <a:pPr marL="693738" lvl="1" indent="-514350">
              <a:lnSpc>
                <a:spcPct val="100000"/>
              </a:lnSpc>
              <a:buFont typeface="+mj-lt"/>
              <a:buAutoNum type="alphaUcPeriod"/>
            </a:pPr>
            <a:r>
              <a:rPr lang="fr-FR" sz="1800" dirty="0">
                <a:solidFill>
                  <a:schemeClr val="tx1"/>
                </a:solidFill>
              </a:rPr>
              <a:t>Le cadre juridique de la laïcité n’est pas mobilisable.</a:t>
            </a:r>
            <a:endParaRPr lang="fr-FR" dirty="0"/>
          </a:p>
          <a:p>
            <a:pPr>
              <a:lnSpc>
                <a:spcPct val="100000"/>
              </a:lnSpc>
            </a:pPr>
            <a:endParaRPr lang="fr-FR" sz="1800" dirty="0">
              <a:solidFill>
                <a:schemeClr val="accent1"/>
              </a:solidFill>
            </a:endParaRPr>
          </a:p>
          <a:p>
            <a:pPr>
              <a:lnSpc>
                <a:spcPct val="100000"/>
              </a:lnSpc>
            </a:pPr>
            <a:r>
              <a:rPr lang="fr-FR" sz="1800" dirty="0">
                <a:solidFill>
                  <a:schemeClr val="accent1"/>
                </a:solidFill>
              </a:rPr>
              <a:t>Réponse : B</a:t>
            </a:r>
          </a:p>
          <a:p>
            <a:pPr algn="just"/>
            <a:r>
              <a:rPr lang="fr-FR" dirty="0"/>
              <a:t>Cette situation ne met pas en cause la liberté religieuse ou le devoir de neutralité. Elle questionne l’obligation du salarié d’exécution loyale de son contrat de travail ainsi que le respect de règles de savoir-vivre.</a:t>
            </a:r>
          </a:p>
        </p:txBody>
      </p:sp>
    </p:spTree>
    <p:extLst>
      <p:ext uri="{BB962C8B-B14F-4D97-AF65-F5344CB8AC3E}">
        <p14:creationId xmlns:p14="http://schemas.microsoft.com/office/powerpoint/2010/main" val="43664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cadre juridique de la laïcité s’applique-t-il ?</a:t>
            </a:r>
          </a:p>
        </p:txBody>
      </p:sp>
      <p:sp>
        <p:nvSpPr>
          <p:cNvPr id="5" name="Espace réservé du texte 4"/>
          <p:cNvSpPr>
            <a:spLocks noGrp="1"/>
          </p:cNvSpPr>
          <p:nvPr>
            <p:ph type="body" sz="quarter" idx="13"/>
          </p:nvPr>
        </p:nvSpPr>
        <p:spPr>
          <a:xfrm>
            <a:off x="1342415" y="812524"/>
            <a:ext cx="7483901" cy="3723861"/>
          </a:xfrm>
        </p:spPr>
        <p:txBody>
          <a:bodyPr/>
          <a:lstStyle/>
          <a:p>
            <a:r>
              <a:rPr lang="fr-FR" sz="1800" dirty="0">
                <a:solidFill>
                  <a:schemeClr val="accent1"/>
                </a:solidFill>
              </a:rPr>
              <a:t>2. 	Certains commerçants font pression pour que tous les 	commerces de leur quartier cessent de vendre de l’alcool.</a:t>
            </a:r>
            <a:endParaRPr lang="fr-FR" dirty="0"/>
          </a:p>
          <a:p>
            <a:pPr marL="693738" lvl="1" indent="-514350">
              <a:lnSpc>
                <a:spcPct val="100000"/>
              </a:lnSpc>
              <a:buFont typeface="+mj-lt"/>
              <a:buAutoNum type="alphaUcPeriod"/>
            </a:pPr>
            <a:r>
              <a:rPr lang="fr-FR" sz="1800" dirty="0">
                <a:solidFill>
                  <a:schemeClr val="tx1"/>
                </a:solidFill>
              </a:rPr>
              <a:t>Le cadre juridique de la laïcité peut être appliqué.</a:t>
            </a:r>
          </a:p>
          <a:p>
            <a:pPr marL="693738" lvl="1" indent="-514350">
              <a:lnSpc>
                <a:spcPct val="100000"/>
              </a:lnSpc>
              <a:buFont typeface="+mj-lt"/>
              <a:buAutoNum type="alphaUcPeriod"/>
            </a:pPr>
            <a:r>
              <a:rPr lang="fr-FR" sz="1800" dirty="0">
                <a:solidFill>
                  <a:schemeClr val="tx1"/>
                </a:solidFill>
              </a:rPr>
              <a:t>Le cadre juridique de la laïcité n’est pas mobilisable.</a:t>
            </a:r>
            <a:endParaRPr lang="fr-FR" dirty="0"/>
          </a:p>
          <a:p>
            <a:pPr>
              <a:lnSpc>
                <a:spcPct val="100000"/>
              </a:lnSpc>
            </a:pPr>
            <a:endParaRPr lang="fr-FR" sz="1800" dirty="0">
              <a:solidFill>
                <a:schemeClr val="accent1"/>
              </a:solidFill>
            </a:endParaRPr>
          </a:p>
          <a:p>
            <a:pPr>
              <a:lnSpc>
                <a:spcPct val="100000"/>
              </a:lnSpc>
            </a:pPr>
            <a:r>
              <a:rPr lang="fr-FR" sz="1800" dirty="0">
                <a:solidFill>
                  <a:schemeClr val="accent1"/>
                </a:solidFill>
              </a:rPr>
              <a:t>Réponse : B</a:t>
            </a:r>
          </a:p>
          <a:p>
            <a:pPr algn="just"/>
            <a:r>
              <a:rPr lang="fr-FR" dirty="0"/>
              <a:t>Cette situation ne met pas en cause la liberté religieuse ou le devoir de neutralité. Il s’agit d’une entrave à l’exercice normal d’une activité économique condamnée par le code de la consommation.</a:t>
            </a:r>
          </a:p>
        </p:txBody>
      </p:sp>
    </p:spTree>
    <p:extLst>
      <p:ext uri="{BB962C8B-B14F-4D97-AF65-F5344CB8AC3E}">
        <p14:creationId xmlns:p14="http://schemas.microsoft.com/office/powerpoint/2010/main" val="225349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Le cadre juridique de la laïcité s’applique-t-il ?</a:t>
            </a:r>
          </a:p>
        </p:txBody>
      </p:sp>
      <p:sp>
        <p:nvSpPr>
          <p:cNvPr id="5" name="Espace réservé du texte 4"/>
          <p:cNvSpPr>
            <a:spLocks noGrp="1"/>
          </p:cNvSpPr>
          <p:nvPr>
            <p:ph type="body" sz="quarter" idx="13"/>
          </p:nvPr>
        </p:nvSpPr>
        <p:spPr>
          <a:xfrm>
            <a:off x="1342415" y="812524"/>
            <a:ext cx="7483901" cy="3723861"/>
          </a:xfrm>
        </p:spPr>
        <p:txBody>
          <a:bodyPr/>
          <a:lstStyle/>
          <a:p>
            <a:r>
              <a:rPr lang="fr-FR" sz="1800" dirty="0">
                <a:solidFill>
                  <a:schemeClr val="accent1"/>
                </a:solidFill>
              </a:rPr>
              <a:t>3.	Un parent d’élève refuse de rencontrer l’enseignante de son 	enfant au motif qu’elle est une femme.</a:t>
            </a:r>
          </a:p>
          <a:p>
            <a:endParaRPr lang="fr-FR" dirty="0"/>
          </a:p>
          <a:p>
            <a:pPr marL="693738" lvl="1" indent="-514350">
              <a:lnSpc>
                <a:spcPct val="100000"/>
              </a:lnSpc>
              <a:buFont typeface="+mj-lt"/>
              <a:buAutoNum type="alphaUcPeriod"/>
            </a:pPr>
            <a:r>
              <a:rPr lang="fr-FR" sz="1800" dirty="0">
                <a:solidFill>
                  <a:schemeClr val="tx1"/>
                </a:solidFill>
              </a:rPr>
              <a:t>Le cadre juridique de la laïcité peut être appliqué.</a:t>
            </a:r>
          </a:p>
          <a:p>
            <a:pPr marL="693738" lvl="1" indent="-514350">
              <a:lnSpc>
                <a:spcPct val="100000"/>
              </a:lnSpc>
              <a:buFont typeface="+mj-lt"/>
              <a:buAutoNum type="alphaUcPeriod"/>
            </a:pPr>
            <a:r>
              <a:rPr lang="fr-FR" sz="1800" dirty="0">
                <a:solidFill>
                  <a:schemeClr val="tx1"/>
                </a:solidFill>
              </a:rPr>
              <a:t>Le cadre juridique de la laïcité n’est pas mobilisable.</a:t>
            </a:r>
            <a:endParaRPr lang="fr-FR" dirty="0"/>
          </a:p>
          <a:p>
            <a:pPr lvl="1" indent="0">
              <a:lnSpc>
                <a:spcPct val="100000"/>
              </a:lnSpc>
              <a:buNone/>
            </a:pPr>
            <a:endParaRPr lang="fr-FR" sz="1800" dirty="0">
              <a:solidFill>
                <a:schemeClr val="accent1"/>
              </a:solidFill>
            </a:endParaRPr>
          </a:p>
          <a:p>
            <a:pPr lvl="1" indent="0">
              <a:lnSpc>
                <a:spcPct val="100000"/>
              </a:lnSpc>
              <a:buNone/>
            </a:pPr>
            <a:endParaRPr lang="fr-FR" sz="1800" dirty="0">
              <a:solidFill>
                <a:schemeClr val="accent1"/>
              </a:solidFill>
            </a:endParaRPr>
          </a:p>
          <a:p>
            <a:pPr>
              <a:lnSpc>
                <a:spcPct val="100000"/>
              </a:lnSpc>
              <a:spcBef>
                <a:spcPts val="0"/>
              </a:spcBef>
            </a:pPr>
            <a:r>
              <a:rPr lang="fr-FR" sz="1800" dirty="0">
                <a:solidFill>
                  <a:schemeClr val="accent1"/>
                </a:solidFill>
              </a:rPr>
              <a:t>Réponse : B</a:t>
            </a:r>
          </a:p>
          <a:p>
            <a:r>
              <a:rPr lang="fr-FR" dirty="0"/>
              <a:t>Cette situation ne met pas en cause la liberté religieuse ou le devoir de neutralité. Il s’agit d’une question de respect des personnes et de l’égalité entre les femmes et les hommes.</a:t>
            </a:r>
          </a:p>
        </p:txBody>
      </p:sp>
    </p:spTree>
    <p:extLst>
      <p:ext uri="{BB962C8B-B14F-4D97-AF65-F5344CB8AC3E}">
        <p14:creationId xmlns:p14="http://schemas.microsoft.com/office/powerpoint/2010/main" val="304116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Introduction</a:t>
            </a:r>
          </a:p>
        </p:txBody>
      </p:sp>
      <p:sp>
        <p:nvSpPr>
          <p:cNvPr id="5" name="Espace réservé du texte 4"/>
          <p:cNvSpPr>
            <a:spLocks noGrp="1"/>
          </p:cNvSpPr>
          <p:nvPr>
            <p:ph type="body" sz="quarter" idx="13"/>
          </p:nvPr>
        </p:nvSpPr>
        <p:spPr>
          <a:xfrm>
            <a:off x="1428140" y="1093470"/>
            <a:ext cx="7020535" cy="3440813"/>
          </a:xfrm>
        </p:spPr>
        <p:txBody>
          <a:bodyPr/>
          <a:lstStyle/>
          <a:p>
            <a:pPr algn="just">
              <a:lnSpc>
                <a:spcPct val="100000"/>
              </a:lnSpc>
              <a:spcBef>
                <a:spcPts val="0"/>
              </a:spcBef>
              <a:spcAft>
                <a:spcPts val="0"/>
              </a:spcAft>
            </a:pPr>
            <a:r>
              <a:rPr lang="fr-FR" sz="1800" dirty="0"/>
              <a:t>Les trois situations précédentes interrogent les valeurs de la République mais </a:t>
            </a:r>
            <a:r>
              <a:rPr lang="fr-FR" sz="1800" dirty="0">
                <a:solidFill>
                  <a:srgbClr val="00ACF0"/>
                </a:solidFill>
              </a:rPr>
              <a:t>ne mobilisent pas le cadre juridique de la laïcité.</a:t>
            </a:r>
          </a:p>
          <a:p>
            <a:pPr algn="just">
              <a:lnSpc>
                <a:spcPct val="100000"/>
              </a:lnSpc>
              <a:spcBef>
                <a:spcPts val="0"/>
              </a:spcBef>
              <a:spcAft>
                <a:spcPts val="0"/>
              </a:spcAft>
            </a:pPr>
            <a:endParaRPr lang="fr-FR" sz="1800" dirty="0"/>
          </a:p>
          <a:p>
            <a:pPr algn="just">
              <a:lnSpc>
                <a:spcPct val="100000"/>
              </a:lnSpc>
              <a:spcBef>
                <a:spcPts val="0"/>
              </a:spcBef>
              <a:spcAft>
                <a:spcPts val="0"/>
              </a:spcAft>
            </a:pPr>
            <a:r>
              <a:rPr lang="fr-FR" sz="1800" dirty="0"/>
              <a:t>Pris isolément, ces faits ne permettent pas de conclure à une situation de radicalisation. En revanche, la </a:t>
            </a:r>
            <a:r>
              <a:rPr lang="fr-FR" sz="1800" dirty="0">
                <a:solidFill>
                  <a:srgbClr val="00ACF0"/>
                </a:solidFill>
              </a:rPr>
              <a:t>conjonction de plusieurs comportements </a:t>
            </a:r>
            <a:r>
              <a:rPr lang="fr-FR" sz="1800" dirty="0"/>
              <a:t>de ce type peut amener à suspecter un processus de radicalisation. Dans l’éventualité de cette situation, les intervenants de proximité doivent connaître la </a:t>
            </a:r>
            <a:r>
              <a:rPr lang="fr-FR" sz="1800" dirty="0">
                <a:solidFill>
                  <a:srgbClr val="00ACF0"/>
                </a:solidFill>
              </a:rPr>
              <a:t>conduite à tenir</a:t>
            </a:r>
            <a:r>
              <a:rPr lang="fr-FR" sz="1800" dirty="0"/>
              <a:t>.</a:t>
            </a:r>
          </a:p>
          <a:p>
            <a:pPr>
              <a:lnSpc>
                <a:spcPct val="100000"/>
              </a:lnSpc>
              <a:spcBef>
                <a:spcPts val="0"/>
              </a:spcBef>
              <a:spcAft>
                <a:spcPts val="0"/>
              </a:spcAft>
            </a:pPr>
            <a:endParaRPr lang="fr-FR" dirty="0">
              <a:solidFill>
                <a:srgbClr val="93107E"/>
              </a:solidFill>
            </a:endParaRPr>
          </a:p>
        </p:txBody>
      </p:sp>
    </p:spTree>
    <p:extLst>
      <p:ext uri="{BB962C8B-B14F-4D97-AF65-F5344CB8AC3E}">
        <p14:creationId xmlns:p14="http://schemas.microsoft.com/office/powerpoint/2010/main" val="286233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181101" y="139700"/>
            <a:ext cx="7483901" cy="595382"/>
          </a:xfrm>
        </p:spPr>
        <p:txBody>
          <a:bodyPr/>
          <a:lstStyle/>
          <a:p>
            <a:r>
              <a:rPr lang="fr-FR" dirty="0"/>
              <a:t>Introduction</a:t>
            </a:r>
          </a:p>
        </p:txBody>
      </p:sp>
      <p:sp>
        <p:nvSpPr>
          <p:cNvPr id="5" name="Espace réservé du texte 4"/>
          <p:cNvSpPr>
            <a:spLocks noGrp="1"/>
          </p:cNvSpPr>
          <p:nvPr>
            <p:ph type="body" sz="quarter" idx="13"/>
          </p:nvPr>
        </p:nvSpPr>
        <p:spPr>
          <a:xfrm>
            <a:off x="1181101" y="877957"/>
            <a:ext cx="7483901" cy="3163128"/>
          </a:xfrm>
        </p:spPr>
        <p:txBody>
          <a:bodyPr/>
          <a:lstStyle/>
          <a:p>
            <a:pPr>
              <a:lnSpc>
                <a:spcPct val="100000"/>
              </a:lnSpc>
              <a:spcBef>
                <a:spcPts val="0"/>
              </a:spcBef>
              <a:spcAft>
                <a:spcPts val="0"/>
              </a:spcAft>
            </a:pPr>
            <a:endParaRPr lang="fr-FR" sz="1000" dirty="0"/>
          </a:p>
          <a:p>
            <a:pPr>
              <a:lnSpc>
                <a:spcPct val="100000"/>
              </a:lnSpc>
              <a:spcBef>
                <a:spcPts val="0"/>
              </a:spcBef>
              <a:spcAft>
                <a:spcPts val="0"/>
              </a:spcAft>
            </a:pPr>
            <a:r>
              <a:rPr lang="fr-FR" dirty="0"/>
              <a:t>La pédagogie de la laïcité participe à la prévention de la radicalisation, en promouvant les valeurs de la République (Liberté, Egalité, Fraternité). Elle contribue également à limiter la discrimination et la stigmatisation, ce qui favorise le vivre ensemble.</a:t>
            </a:r>
          </a:p>
          <a:p>
            <a:pPr algn="just">
              <a:lnSpc>
                <a:spcPct val="100000"/>
              </a:lnSpc>
              <a:spcBef>
                <a:spcPts val="0"/>
              </a:spcBef>
              <a:spcAft>
                <a:spcPts val="0"/>
              </a:spcAft>
            </a:pPr>
            <a:endParaRPr lang="fr-FR" dirty="0"/>
          </a:p>
          <a:p>
            <a:pPr algn="just">
              <a:lnSpc>
                <a:spcPct val="100000"/>
              </a:lnSpc>
              <a:spcBef>
                <a:spcPts val="0"/>
              </a:spcBef>
              <a:spcAft>
                <a:spcPts val="0"/>
              </a:spcAft>
            </a:pPr>
            <a:r>
              <a:rPr lang="fr-FR" dirty="0"/>
              <a:t>Comme tous les citoyens, </a:t>
            </a:r>
            <a:r>
              <a:rPr lang="fr-FR" dirty="0">
                <a:solidFill>
                  <a:srgbClr val="00AEE1"/>
                </a:solidFill>
              </a:rPr>
              <a:t>les acteurs de terrain</a:t>
            </a:r>
            <a:r>
              <a:rPr lang="fr-FR" dirty="0"/>
              <a:t>, et particulièrement ceux exerçant au contact des jeunes, </a:t>
            </a:r>
            <a:r>
              <a:rPr lang="fr-FR" dirty="0">
                <a:solidFill>
                  <a:srgbClr val="00AEE1"/>
                </a:solidFill>
              </a:rPr>
              <a:t>ont un rôle à jouer </a:t>
            </a:r>
            <a:r>
              <a:rPr lang="fr-FR" dirty="0"/>
              <a:t>dans ces deux domaines : promouvoir et expliquer le principe de laïcité, développer des actions de prévention primaire et être vigilants vis-à-vis des signes d’une éventuelle radicalisation pour la désamorcer le plus tôt possible.</a:t>
            </a:r>
          </a:p>
        </p:txBody>
      </p:sp>
    </p:spTree>
    <p:extLst>
      <p:ext uri="{BB962C8B-B14F-4D97-AF65-F5344CB8AC3E}">
        <p14:creationId xmlns:p14="http://schemas.microsoft.com/office/powerpoint/2010/main" val="2704172682"/>
      </p:ext>
    </p:extLst>
  </p:cSld>
  <p:clrMapOvr>
    <a:masterClrMapping/>
  </p:clrMapOvr>
</p:sld>
</file>

<file path=ppt/theme/theme1.xml><?xml version="1.0" encoding="utf-8"?>
<a:theme xmlns:a="http://schemas.openxmlformats.org/drawingml/2006/main" name="Partie 3">
  <a:themeElements>
    <a:clrScheme name="CGET interne">
      <a:dk1>
        <a:srgbClr val="595959"/>
      </a:dk1>
      <a:lt1>
        <a:srgbClr val="F2F2F2"/>
      </a:lt1>
      <a:dk2>
        <a:srgbClr val="19358F"/>
      </a:dk2>
      <a:lt2>
        <a:srgbClr val="C9F0FF"/>
      </a:lt2>
      <a:accent1>
        <a:srgbClr val="00B0F0"/>
      </a:accent1>
      <a:accent2>
        <a:srgbClr val="FFC000"/>
      </a:accent2>
      <a:accent3>
        <a:srgbClr val="E42284"/>
      </a:accent3>
      <a:accent4>
        <a:srgbClr val="EB690B"/>
      </a:accent4>
      <a:accent5>
        <a:srgbClr val="2CCAB7"/>
      </a:accent5>
      <a:accent6>
        <a:srgbClr val="19358F"/>
      </a:accent6>
      <a:hlink>
        <a:srgbClr val="E42284"/>
      </a:hlink>
      <a:folHlink>
        <a:srgbClr val="00B0F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marL="0">
          <a:lnSpc>
            <a:spcPts val="2200"/>
          </a:lnSpc>
          <a:defRPr sz="1600" dirty="0">
            <a:solidFill>
              <a:srgbClr val="0A3B93"/>
            </a:solidFill>
            <a:cs typeface="Geneva" pitchFamily="7" charset="0"/>
          </a:defRPr>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4408</TotalTime>
  <Words>2868</Words>
  <Application>Microsoft Office PowerPoint</Application>
  <PresentationFormat>Affichage à l'écran (16:9)</PresentationFormat>
  <Paragraphs>307</Paragraphs>
  <Slides>32</Slides>
  <Notes>32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ＭＳ Ｐゴシック</vt:lpstr>
      <vt:lpstr>Arial</vt:lpstr>
      <vt:lpstr>Calibri</vt:lpstr>
      <vt:lpstr>Geneva</vt:lpstr>
      <vt:lpstr>Times New Roman</vt:lpstr>
      <vt:lpstr>Wingdings</vt:lpstr>
      <vt:lpstr>Partie 3</vt:lpstr>
      <vt:lpstr>   FORMATION « VALEURS DE LA REPUBLIQUE ET LAICITE »  SEQUENCE D’INFORMATION  SUR LA PREVENTION  DE LA RADICALISATION</vt:lpstr>
      <vt:lpstr>Préambule</vt:lpstr>
      <vt:lpstr>Sommaire</vt:lpstr>
      <vt:lpstr>Pédagogie de la laïcité et des valeurs de la République et politique publique de prévention de la radicalisation : quels liens ?</vt:lpstr>
      <vt:lpstr>Le cadre juridique de la laïcité s’applique-t-il ?</vt:lpstr>
      <vt:lpstr>Le cadre juridique de la laïcité s’applique-t-il ?</vt:lpstr>
      <vt:lpstr>Le cadre juridique de la laïcité s’applique-t-il ?</vt:lpstr>
      <vt:lpstr>Introduction</vt:lpstr>
      <vt:lpstr>Introduction</vt:lpstr>
      <vt:lpstr>2. Prévention de la radicalisation : de quoi parle-t-on ?</vt:lpstr>
      <vt:lpstr>Contexte</vt:lpstr>
      <vt:lpstr>De quoi parle – t – on ? Définissez et distinguez les termes suivants : </vt:lpstr>
      <vt:lpstr>De quoi parle – t – on ? Reliez les termes avec les expressions qui les caractérisent : </vt:lpstr>
      <vt:lpstr>Définition de la radicalisation</vt:lpstr>
      <vt:lpstr>Terrorisme</vt:lpstr>
      <vt:lpstr>Fondamentalisme religieux</vt:lpstr>
      <vt:lpstr>Dérive sectaire</vt:lpstr>
      <vt:lpstr>Prévention de la radicalisation : la réponse publique</vt:lpstr>
      <vt:lpstr>Les 3 piliers de la réponse publique</vt:lpstr>
      <vt:lpstr>Profils des personnes radicalisées</vt:lpstr>
      <vt:lpstr>Profils des personnes radicalisées</vt:lpstr>
      <vt:lpstr>Le signalement</vt:lpstr>
      <vt:lpstr>Le signalement</vt:lpstr>
      <vt:lpstr>Le signalement</vt:lpstr>
      <vt:lpstr>Du signalement à la prise en charge préventive</vt:lpstr>
      <vt:lpstr>La prise en charge préventive et globale</vt:lpstr>
      <vt:lpstr>Le contre-discours et les pistes d’actions de prévention primaire</vt:lpstr>
      <vt:lpstr>Conduite à tenir : comment agir et réagir face à une situation inquiétante ?</vt:lpstr>
      <vt:lpstr>Conduite à tenir</vt:lpstr>
      <vt:lpstr>Ressources pour aller plus loin</vt:lpstr>
      <vt:lpstr>L’offre de formation à la prévention de la radicalisation</vt:lpstr>
      <vt:lpstr>Sites internet ressources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CGET</dc:creator>
  <cp:lastModifiedBy>CRIB </cp:lastModifiedBy>
  <cp:revision>608</cp:revision>
  <cp:lastPrinted>2019-02-27T15:33:15Z</cp:lastPrinted>
  <dcterms:created xsi:type="dcterms:W3CDTF">2014-05-27T00:29:20Z</dcterms:created>
  <dcterms:modified xsi:type="dcterms:W3CDTF">2019-05-09T12:00:22Z</dcterms:modified>
</cp:coreProperties>
</file>